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  <p:sldMasterId id="2147493480" r:id="rId4"/>
    <p:sldMasterId id="2147493467" r:id="rId5"/>
  </p:sldMasterIdLst>
  <p:notesMasterIdLst>
    <p:notesMasterId r:id="rId24"/>
  </p:notesMasterIdLst>
  <p:handoutMasterIdLst>
    <p:handoutMasterId r:id="rId25"/>
  </p:handoutMasterIdLst>
  <p:sldIdLst>
    <p:sldId id="285" r:id="rId6"/>
    <p:sldId id="339" r:id="rId7"/>
    <p:sldId id="367" r:id="rId8"/>
    <p:sldId id="346" r:id="rId9"/>
    <p:sldId id="347" r:id="rId10"/>
    <p:sldId id="379" r:id="rId11"/>
    <p:sldId id="380" r:id="rId12"/>
    <p:sldId id="370" r:id="rId13"/>
    <p:sldId id="371" r:id="rId14"/>
    <p:sldId id="382" r:id="rId15"/>
    <p:sldId id="372" r:id="rId16"/>
    <p:sldId id="383" r:id="rId17"/>
    <p:sldId id="373" r:id="rId18"/>
    <p:sldId id="374" r:id="rId19"/>
    <p:sldId id="375" r:id="rId20"/>
    <p:sldId id="376" r:id="rId21"/>
    <p:sldId id="377" r:id="rId22"/>
    <p:sldId id="381" r:id="rId2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6EB"/>
    <a:srgbClr val="F2DCDB"/>
    <a:srgbClr val="FAC090"/>
    <a:srgbClr val="984807"/>
    <a:srgbClr val="E46C0A"/>
    <a:srgbClr val="FFE943"/>
    <a:srgbClr val="1DBE3F"/>
    <a:srgbClr val="005B9C"/>
    <a:srgbClr val="FFFF00"/>
    <a:srgbClr val="00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29" autoAdjust="0"/>
    <p:restoredTop sz="94648" autoAdjust="0"/>
  </p:normalViewPr>
  <p:slideViewPr>
    <p:cSldViewPr snapToGrid="0">
      <p:cViewPr varScale="1">
        <p:scale>
          <a:sx n="111" d="100"/>
          <a:sy n="111" d="100"/>
        </p:scale>
        <p:origin x="-1013" y="-82"/>
      </p:cViewPr>
      <p:guideLst>
        <p:guide orient="horz" pos="1405"/>
        <p:guide orient="horz" pos="2724"/>
        <p:guide orient="horz" pos="2911"/>
        <p:guide pos="443"/>
        <p:guide pos="1528"/>
        <p:guide pos="3982"/>
        <p:guide pos="3390"/>
        <p:guide pos="803"/>
        <p:guide pos="1125"/>
        <p:guide pos="1729"/>
        <p:guide pos="1218"/>
        <p:guide pos="2871"/>
        <p:guide pos="4538"/>
        <p:guide pos="5759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-35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75F40-202F-4235-B6AE-285CDF688B67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E5625-7176-4579-85FB-45CF245187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49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B52D8-D980-4BC5-87C4-CF242FEE8AE3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3D61C-9A3B-4DE6-9C64-0312C2031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3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D61C-9A3B-4DE6-9C64-0312C20312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8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365125" y="4751388"/>
            <a:ext cx="774700" cy="139700"/>
          </a:xfrm>
          <a:prstGeom prst="rect">
            <a:avLst/>
          </a:prstGeom>
        </p:spPr>
        <p:txBody>
          <a:bodyPr lIns="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b="1" dirty="0" smtClean="0">
                <a:solidFill>
                  <a:srgbClr val="0066B3"/>
                </a:solidFill>
              </a:rPr>
              <a:t>yaskawa.com</a:t>
            </a:r>
            <a:endParaRPr lang="en-US" altLang="en-US" sz="900" b="1" dirty="0" smtClean="0">
              <a:solidFill>
                <a:srgbClr val="0066B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210" y="2754360"/>
            <a:ext cx="6400800" cy="1061187"/>
          </a:xfrm>
        </p:spPr>
        <p:txBody>
          <a:bodyPr lIns="0"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5210" y="1224834"/>
            <a:ext cx="7772400" cy="1102519"/>
          </a:xfrm>
        </p:spPr>
        <p:txBody>
          <a:bodyPr lIns="0">
            <a:noAutofit/>
          </a:bodyPr>
          <a:lstStyle>
            <a:lvl1pPr algn="l">
              <a:lnSpc>
                <a:spcPts val="6200"/>
              </a:lnSpc>
              <a:spcAft>
                <a:spcPts val="0"/>
              </a:spcAft>
              <a:defRPr sz="4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20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30813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4311" y="1349265"/>
            <a:ext cx="6400800" cy="427768"/>
          </a:xfrm>
        </p:spPr>
        <p:txBody>
          <a:bodyPr lIns="0">
            <a:normAutofit/>
          </a:bodyPr>
          <a:lstStyle>
            <a:lvl1pPr marL="0" indent="0" algn="l">
              <a:buNone/>
              <a:defRPr sz="1400" b="1" baseline="0">
                <a:solidFill>
                  <a:srgbClr val="0056B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4311" y="1575625"/>
            <a:ext cx="7504113" cy="265128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6465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44311" y="602285"/>
            <a:ext cx="7772400" cy="624122"/>
          </a:xfrm>
        </p:spPr>
        <p:txBody>
          <a:bodyPr lIns="0"/>
          <a:lstStyle>
            <a:lvl1pPr algn="l">
              <a:defRPr sz="2800">
                <a:solidFill>
                  <a:srgbClr val="005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19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-1588"/>
            <a:ext cx="3613150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9725" y="920018"/>
            <a:ext cx="6400800" cy="427768"/>
          </a:xfrm>
        </p:spPr>
        <p:txBody>
          <a:bodyPr lIns="0">
            <a:normAutofit/>
          </a:bodyPr>
          <a:lstStyle>
            <a:lvl1pPr marL="0" indent="0" algn="l">
              <a:buNone/>
              <a:defRPr sz="1400" b="1" baseline="0">
                <a:solidFill>
                  <a:srgbClr val="0056B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4311" y="1146131"/>
            <a:ext cx="7504113" cy="265128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6465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056" y="218654"/>
            <a:ext cx="7772400" cy="624122"/>
          </a:xfrm>
        </p:spPr>
        <p:txBody>
          <a:bodyPr lIns="0"/>
          <a:lstStyle>
            <a:lvl1pPr algn="l">
              <a:defRPr sz="2800">
                <a:solidFill>
                  <a:srgbClr val="005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1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142672" y="1821637"/>
            <a:ext cx="8892023" cy="803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BOLD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3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8623"/>
            <a:ext cx="9144000" cy="1021643"/>
          </a:xfrm>
        </p:spPr>
        <p:txBody>
          <a:bodyPr lIns="0">
            <a:noAutofit/>
          </a:bodyPr>
          <a:lstStyle>
            <a:lvl1pPr algn="ctr">
              <a:lnSpc>
                <a:spcPts val="7000"/>
              </a:lnSpc>
              <a:defRPr sz="4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1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0508"/>
            <a:ext cx="7772400" cy="624122"/>
          </a:xfrm>
        </p:spPr>
        <p:txBody>
          <a:bodyPr lIns="0"/>
          <a:lstStyle>
            <a:lvl1pPr algn="l">
              <a:defRPr sz="2800">
                <a:solidFill>
                  <a:srgbClr val="005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07547"/>
            <a:ext cx="6400800" cy="427768"/>
          </a:xfrm>
        </p:spPr>
        <p:txBody>
          <a:bodyPr lIns="0">
            <a:normAutofit/>
          </a:bodyPr>
          <a:lstStyle>
            <a:lvl1pPr marL="0" indent="0" algn="l">
              <a:buNone/>
              <a:defRPr sz="1400" b="1" baseline="0">
                <a:solidFill>
                  <a:srgbClr val="0056B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626966"/>
            <a:ext cx="7504113" cy="265128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6465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84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24514" y="1"/>
            <a:ext cx="2927759" cy="4700039"/>
          </a:xfrm>
          <a:custGeom>
            <a:avLst/>
            <a:gdLst>
              <a:gd name="connsiteX0" fmla="*/ 0 w 2919486"/>
              <a:gd name="connsiteY0" fmla="*/ 0 h 4476750"/>
              <a:gd name="connsiteX1" fmla="*/ 2919486 w 2919486"/>
              <a:gd name="connsiteY1" fmla="*/ 0 h 4476750"/>
              <a:gd name="connsiteX2" fmla="*/ 2919486 w 2919486"/>
              <a:gd name="connsiteY2" fmla="*/ 4476750 h 4476750"/>
              <a:gd name="connsiteX3" fmla="*/ 0 w 2919486"/>
              <a:gd name="connsiteY3" fmla="*/ 4476750 h 4476750"/>
              <a:gd name="connsiteX4" fmla="*/ 0 w 2919486"/>
              <a:gd name="connsiteY4" fmla="*/ 0 h 4476750"/>
              <a:gd name="connsiteX0" fmla="*/ 13956 w 2933442"/>
              <a:gd name="connsiteY0" fmla="*/ 0 h 4700039"/>
              <a:gd name="connsiteX1" fmla="*/ 2933442 w 2933442"/>
              <a:gd name="connsiteY1" fmla="*/ 0 h 4700039"/>
              <a:gd name="connsiteX2" fmla="*/ 2933442 w 2933442"/>
              <a:gd name="connsiteY2" fmla="*/ 4476750 h 4700039"/>
              <a:gd name="connsiteX3" fmla="*/ 0 w 2933442"/>
              <a:gd name="connsiteY3" fmla="*/ 4700039 h 4700039"/>
              <a:gd name="connsiteX4" fmla="*/ 13956 w 2933442"/>
              <a:gd name="connsiteY4" fmla="*/ 0 h 4700039"/>
              <a:gd name="connsiteX0" fmla="*/ 13956 w 2933442"/>
              <a:gd name="connsiteY0" fmla="*/ 0 h 4700039"/>
              <a:gd name="connsiteX1" fmla="*/ 2933442 w 2933442"/>
              <a:gd name="connsiteY1" fmla="*/ 0 h 4700039"/>
              <a:gd name="connsiteX2" fmla="*/ 2933442 w 2933442"/>
              <a:gd name="connsiteY2" fmla="*/ 4546528 h 4700039"/>
              <a:gd name="connsiteX3" fmla="*/ 0 w 2933442"/>
              <a:gd name="connsiteY3" fmla="*/ 4700039 h 4700039"/>
              <a:gd name="connsiteX4" fmla="*/ 13956 w 2933442"/>
              <a:gd name="connsiteY4" fmla="*/ 0 h 4700039"/>
              <a:gd name="connsiteX0" fmla="*/ 13956 w 2933442"/>
              <a:gd name="connsiteY0" fmla="*/ 0 h 4700039"/>
              <a:gd name="connsiteX1" fmla="*/ 2933442 w 2933442"/>
              <a:gd name="connsiteY1" fmla="*/ 0 h 4700039"/>
              <a:gd name="connsiteX2" fmla="*/ 2919486 w 2933442"/>
              <a:gd name="connsiteY2" fmla="*/ 4560484 h 4700039"/>
              <a:gd name="connsiteX3" fmla="*/ 0 w 2933442"/>
              <a:gd name="connsiteY3" fmla="*/ 4700039 h 4700039"/>
              <a:gd name="connsiteX4" fmla="*/ 13956 w 2933442"/>
              <a:gd name="connsiteY4" fmla="*/ 0 h 4700039"/>
              <a:gd name="connsiteX0" fmla="*/ 0 w 2919486"/>
              <a:gd name="connsiteY0" fmla="*/ 0 h 4700039"/>
              <a:gd name="connsiteX1" fmla="*/ 2919486 w 2919486"/>
              <a:gd name="connsiteY1" fmla="*/ 0 h 4700039"/>
              <a:gd name="connsiteX2" fmla="*/ 2905530 w 2919486"/>
              <a:gd name="connsiteY2" fmla="*/ 4560484 h 4700039"/>
              <a:gd name="connsiteX3" fmla="*/ 1 w 2919486"/>
              <a:gd name="connsiteY3" fmla="*/ 4700039 h 4700039"/>
              <a:gd name="connsiteX4" fmla="*/ 0 w 2919486"/>
              <a:gd name="connsiteY4" fmla="*/ 0 h 4700039"/>
              <a:gd name="connsiteX0" fmla="*/ 0 w 2919486"/>
              <a:gd name="connsiteY0" fmla="*/ 0 h 4700039"/>
              <a:gd name="connsiteX1" fmla="*/ 2919486 w 2919486"/>
              <a:gd name="connsiteY1" fmla="*/ 0 h 4700039"/>
              <a:gd name="connsiteX2" fmla="*/ 2897925 w 2919486"/>
              <a:gd name="connsiteY2" fmla="*/ 4545275 h 4700039"/>
              <a:gd name="connsiteX3" fmla="*/ 1 w 2919486"/>
              <a:gd name="connsiteY3" fmla="*/ 4700039 h 4700039"/>
              <a:gd name="connsiteX4" fmla="*/ 0 w 2919486"/>
              <a:gd name="connsiteY4" fmla="*/ 0 h 4700039"/>
              <a:gd name="connsiteX0" fmla="*/ 0 w 2919486"/>
              <a:gd name="connsiteY0" fmla="*/ 0 h 4700039"/>
              <a:gd name="connsiteX1" fmla="*/ 2919486 w 2919486"/>
              <a:gd name="connsiteY1" fmla="*/ 0 h 4700039"/>
              <a:gd name="connsiteX2" fmla="*/ 2913135 w 2919486"/>
              <a:gd name="connsiteY2" fmla="*/ 4545275 h 4700039"/>
              <a:gd name="connsiteX3" fmla="*/ 1 w 2919486"/>
              <a:gd name="connsiteY3" fmla="*/ 4700039 h 4700039"/>
              <a:gd name="connsiteX4" fmla="*/ 0 w 2919486"/>
              <a:gd name="connsiteY4" fmla="*/ 0 h 4700039"/>
              <a:gd name="connsiteX0" fmla="*/ 0 w 2919486"/>
              <a:gd name="connsiteY0" fmla="*/ 0 h 4700039"/>
              <a:gd name="connsiteX1" fmla="*/ 2919486 w 2919486"/>
              <a:gd name="connsiteY1" fmla="*/ 0 h 4700039"/>
              <a:gd name="connsiteX2" fmla="*/ 2913135 w 2919486"/>
              <a:gd name="connsiteY2" fmla="*/ 4545275 h 4700039"/>
              <a:gd name="connsiteX3" fmla="*/ 1 w 2919486"/>
              <a:gd name="connsiteY3" fmla="*/ 4700039 h 4700039"/>
              <a:gd name="connsiteX4" fmla="*/ 0 w 2919486"/>
              <a:gd name="connsiteY4" fmla="*/ 0 h 4700039"/>
              <a:gd name="connsiteX0" fmla="*/ 0 w 2927759"/>
              <a:gd name="connsiteY0" fmla="*/ 0 h 4700039"/>
              <a:gd name="connsiteX1" fmla="*/ 2927759 w 2927759"/>
              <a:gd name="connsiteY1" fmla="*/ 0 h 4700039"/>
              <a:gd name="connsiteX2" fmla="*/ 2913135 w 2927759"/>
              <a:gd name="connsiteY2" fmla="*/ 4545275 h 4700039"/>
              <a:gd name="connsiteX3" fmla="*/ 1 w 2927759"/>
              <a:gd name="connsiteY3" fmla="*/ 4700039 h 4700039"/>
              <a:gd name="connsiteX4" fmla="*/ 0 w 2927759"/>
              <a:gd name="connsiteY4" fmla="*/ 0 h 470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759" h="4700039">
                <a:moveTo>
                  <a:pt x="0" y="0"/>
                </a:moveTo>
                <a:lnTo>
                  <a:pt x="2927759" y="0"/>
                </a:lnTo>
                <a:cubicBezTo>
                  <a:pt x="2922884" y="1515092"/>
                  <a:pt x="2918010" y="3030183"/>
                  <a:pt x="2913135" y="4545275"/>
                </a:cubicBezTo>
                <a:lnTo>
                  <a:pt x="1" y="4700039"/>
                </a:lnTo>
                <a:cubicBezTo>
                  <a:pt x="1" y="3133359"/>
                  <a:pt x="0" y="1566680"/>
                  <a:pt x="0" y="0"/>
                </a:cubicBez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70508"/>
            <a:ext cx="7772400" cy="624122"/>
          </a:xfrm>
        </p:spPr>
        <p:txBody>
          <a:bodyPr lIns="0"/>
          <a:lstStyle>
            <a:lvl1pPr algn="l">
              <a:defRPr sz="2800">
                <a:solidFill>
                  <a:srgbClr val="005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407543"/>
            <a:ext cx="6400800" cy="427768"/>
          </a:xfrm>
        </p:spPr>
        <p:txBody>
          <a:bodyPr lIns="0">
            <a:normAutofit/>
          </a:bodyPr>
          <a:lstStyle>
            <a:lvl1pPr marL="0" indent="0" algn="l">
              <a:buNone/>
              <a:defRPr sz="1400" b="1" baseline="0">
                <a:solidFill>
                  <a:srgbClr val="0056B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626966"/>
            <a:ext cx="7504113" cy="265128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64656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9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0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84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5600" y="776496"/>
            <a:ext cx="6400800" cy="427768"/>
          </a:xfrm>
        </p:spPr>
        <p:txBody>
          <a:bodyPr lIns="0">
            <a:norm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55600" y="183129"/>
            <a:ext cx="7772400" cy="624122"/>
          </a:xfrm>
        </p:spPr>
        <p:txBody>
          <a:bodyPr lIns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27200" y="1828283"/>
            <a:ext cx="7504113" cy="265128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6465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47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02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727200" y="2405237"/>
            <a:ext cx="6400800" cy="427768"/>
          </a:xfrm>
        </p:spPr>
        <p:txBody>
          <a:bodyPr lIns="0">
            <a:normAutofit/>
          </a:bodyPr>
          <a:lstStyle>
            <a:lvl1pPr marL="0" indent="0" algn="l">
              <a:buNone/>
              <a:defRPr sz="1400" b="1" baseline="0">
                <a:solidFill>
                  <a:srgbClr val="0056B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55600" y="183128"/>
            <a:ext cx="5683956" cy="990915"/>
          </a:xfrm>
        </p:spPr>
        <p:txBody>
          <a:bodyPr lIns="0"/>
          <a:lstStyle>
            <a:lvl1pPr algn="l">
              <a:lnSpc>
                <a:spcPts val="28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 dirty="0" smtClean="0"/>
              <a:t>title </a:t>
            </a:r>
            <a:r>
              <a:rPr lang="en-US" dirty="0"/>
              <a:t>style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27200" y="2624150"/>
            <a:ext cx="6570133" cy="1676917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6465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68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0"/>
            <a:ext cx="5130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24514" y="1"/>
            <a:ext cx="2927759" cy="4700039"/>
          </a:xfrm>
          <a:custGeom>
            <a:avLst/>
            <a:gdLst>
              <a:gd name="connsiteX0" fmla="*/ 0 w 2919486"/>
              <a:gd name="connsiteY0" fmla="*/ 0 h 4476750"/>
              <a:gd name="connsiteX1" fmla="*/ 2919486 w 2919486"/>
              <a:gd name="connsiteY1" fmla="*/ 0 h 4476750"/>
              <a:gd name="connsiteX2" fmla="*/ 2919486 w 2919486"/>
              <a:gd name="connsiteY2" fmla="*/ 4476750 h 4476750"/>
              <a:gd name="connsiteX3" fmla="*/ 0 w 2919486"/>
              <a:gd name="connsiteY3" fmla="*/ 4476750 h 4476750"/>
              <a:gd name="connsiteX4" fmla="*/ 0 w 2919486"/>
              <a:gd name="connsiteY4" fmla="*/ 0 h 4476750"/>
              <a:gd name="connsiteX0" fmla="*/ 13956 w 2933442"/>
              <a:gd name="connsiteY0" fmla="*/ 0 h 4700039"/>
              <a:gd name="connsiteX1" fmla="*/ 2933442 w 2933442"/>
              <a:gd name="connsiteY1" fmla="*/ 0 h 4700039"/>
              <a:gd name="connsiteX2" fmla="*/ 2933442 w 2933442"/>
              <a:gd name="connsiteY2" fmla="*/ 4476750 h 4700039"/>
              <a:gd name="connsiteX3" fmla="*/ 0 w 2933442"/>
              <a:gd name="connsiteY3" fmla="*/ 4700039 h 4700039"/>
              <a:gd name="connsiteX4" fmla="*/ 13956 w 2933442"/>
              <a:gd name="connsiteY4" fmla="*/ 0 h 4700039"/>
              <a:gd name="connsiteX0" fmla="*/ 13956 w 2933442"/>
              <a:gd name="connsiteY0" fmla="*/ 0 h 4700039"/>
              <a:gd name="connsiteX1" fmla="*/ 2933442 w 2933442"/>
              <a:gd name="connsiteY1" fmla="*/ 0 h 4700039"/>
              <a:gd name="connsiteX2" fmla="*/ 2933442 w 2933442"/>
              <a:gd name="connsiteY2" fmla="*/ 4546528 h 4700039"/>
              <a:gd name="connsiteX3" fmla="*/ 0 w 2933442"/>
              <a:gd name="connsiteY3" fmla="*/ 4700039 h 4700039"/>
              <a:gd name="connsiteX4" fmla="*/ 13956 w 2933442"/>
              <a:gd name="connsiteY4" fmla="*/ 0 h 4700039"/>
              <a:gd name="connsiteX0" fmla="*/ 13956 w 2933442"/>
              <a:gd name="connsiteY0" fmla="*/ 0 h 4700039"/>
              <a:gd name="connsiteX1" fmla="*/ 2933442 w 2933442"/>
              <a:gd name="connsiteY1" fmla="*/ 0 h 4700039"/>
              <a:gd name="connsiteX2" fmla="*/ 2919486 w 2933442"/>
              <a:gd name="connsiteY2" fmla="*/ 4560484 h 4700039"/>
              <a:gd name="connsiteX3" fmla="*/ 0 w 2933442"/>
              <a:gd name="connsiteY3" fmla="*/ 4700039 h 4700039"/>
              <a:gd name="connsiteX4" fmla="*/ 13956 w 2933442"/>
              <a:gd name="connsiteY4" fmla="*/ 0 h 4700039"/>
              <a:gd name="connsiteX0" fmla="*/ 0 w 2919486"/>
              <a:gd name="connsiteY0" fmla="*/ 0 h 4700039"/>
              <a:gd name="connsiteX1" fmla="*/ 2919486 w 2919486"/>
              <a:gd name="connsiteY1" fmla="*/ 0 h 4700039"/>
              <a:gd name="connsiteX2" fmla="*/ 2905530 w 2919486"/>
              <a:gd name="connsiteY2" fmla="*/ 4560484 h 4700039"/>
              <a:gd name="connsiteX3" fmla="*/ 1 w 2919486"/>
              <a:gd name="connsiteY3" fmla="*/ 4700039 h 4700039"/>
              <a:gd name="connsiteX4" fmla="*/ 0 w 2919486"/>
              <a:gd name="connsiteY4" fmla="*/ 0 h 4700039"/>
              <a:gd name="connsiteX0" fmla="*/ 0 w 2919486"/>
              <a:gd name="connsiteY0" fmla="*/ 0 h 4700039"/>
              <a:gd name="connsiteX1" fmla="*/ 2919486 w 2919486"/>
              <a:gd name="connsiteY1" fmla="*/ 0 h 4700039"/>
              <a:gd name="connsiteX2" fmla="*/ 2897925 w 2919486"/>
              <a:gd name="connsiteY2" fmla="*/ 4545275 h 4700039"/>
              <a:gd name="connsiteX3" fmla="*/ 1 w 2919486"/>
              <a:gd name="connsiteY3" fmla="*/ 4700039 h 4700039"/>
              <a:gd name="connsiteX4" fmla="*/ 0 w 2919486"/>
              <a:gd name="connsiteY4" fmla="*/ 0 h 4700039"/>
              <a:gd name="connsiteX0" fmla="*/ 0 w 2919486"/>
              <a:gd name="connsiteY0" fmla="*/ 0 h 4700039"/>
              <a:gd name="connsiteX1" fmla="*/ 2919486 w 2919486"/>
              <a:gd name="connsiteY1" fmla="*/ 0 h 4700039"/>
              <a:gd name="connsiteX2" fmla="*/ 2913135 w 2919486"/>
              <a:gd name="connsiteY2" fmla="*/ 4545275 h 4700039"/>
              <a:gd name="connsiteX3" fmla="*/ 1 w 2919486"/>
              <a:gd name="connsiteY3" fmla="*/ 4700039 h 4700039"/>
              <a:gd name="connsiteX4" fmla="*/ 0 w 2919486"/>
              <a:gd name="connsiteY4" fmla="*/ 0 h 4700039"/>
              <a:gd name="connsiteX0" fmla="*/ 0 w 2919486"/>
              <a:gd name="connsiteY0" fmla="*/ 0 h 4700039"/>
              <a:gd name="connsiteX1" fmla="*/ 2919486 w 2919486"/>
              <a:gd name="connsiteY1" fmla="*/ 0 h 4700039"/>
              <a:gd name="connsiteX2" fmla="*/ 2913135 w 2919486"/>
              <a:gd name="connsiteY2" fmla="*/ 4545275 h 4700039"/>
              <a:gd name="connsiteX3" fmla="*/ 1 w 2919486"/>
              <a:gd name="connsiteY3" fmla="*/ 4700039 h 4700039"/>
              <a:gd name="connsiteX4" fmla="*/ 0 w 2919486"/>
              <a:gd name="connsiteY4" fmla="*/ 0 h 4700039"/>
              <a:gd name="connsiteX0" fmla="*/ 0 w 2927759"/>
              <a:gd name="connsiteY0" fmla="*/ 0 h 4700039"/>
              <a:gd name="connsiteX1" fmla="*/ 2927759 w 2927759"/>
              <a:gd name="connsiteY1" fmla="*/ 0 h 4700039"/>
              <a:gd name="connsiteX2" fmla="*/ 2913135 w 2927759"/>
              <a:gd name="connsiteY2" fmla="*/ 4545275 h 4700039"/>
              <a:gd name="connsiteX3" fmla="*/ 1 w 2927759"/>
              <a:gd name="connsiteY3" fmla="*/ 4700039 h 4700039"/>
              <a:gd name="connsiteX4" fmla="*/ 0 w 2927759"/>
              <a:gd name="connsiteY4" fmla="*/ 0 h 470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759" h="4700039">
                <a:moveTo>
                  <a:pt x="0" y="0"/>
                </a:moveTo>
                <a:lnTo>
                  <a:pt x="2927759" y="0"/>
                </a:lnTo>
                <a:cubicBezTo>
                  <a:pt x="2922884" y="1515092"/>
                  <a:pt x="2918010" y="3030183"/>
                  <a:pt x="2913135" y="4545275"/>
                </a:cubicBezTo>
                <a:lnTo>
                  <a:pt x="1" y="4700039"/>
                </a:lnTo>
                <a:cubicBezTo>
                  <a:pt x="1" y="3133359"/>
                  <a:pt x="0" y="1566680"/>
                  <a:pt x="0" y="0"/>
                </a:cubicBez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3056" y="218654"/>
            <a:ext cx="7772400" cy="624122"/>
          </a:xfrm>
        </p:spPr>
        <p:txBody>
          <a:bodyPr lIns="0"/>
          <a:lstStyle>
            <a:lvl1pPr algn="l">
              <a:defRPr sz="2800">
                <a:solidFill>
                  <a:srgbClr val="0056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3056" y="876640"/>
            <a:ext cx="6400800" cy="342559"/>
          </a:xfrm>
        </p:spPr>
        <p:txBody>
          <a:bodyPr lIns="0">
            <a:normAutofit/>
          </a:bodyPr>
          <a:lstStyle>
            <a:lvl1pPr marL="0" indent="0" algn="l">
              <a:buNone/>
              <a:defRPr sz="1400" b="1" baseline="0">
                <a:solidFill>
                  <a:srgbClr val="0056B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23056" y="1096067"/>
            <a:ext cx="7504113" cy="265128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100" b="0">
                <a:solidFill>
                  <a:srgbClr val="64656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8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.cover.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42" r:id="rId1"/>
    <p:sldLayoutId id="214749354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MS PGothic" charset="-128"/>
              </a:defRPr>
            </a:lvl1pPr>
          </a:lstStyle>
          <a:p>
            <a:pPr>
              <a:defRPr/>
            </a:pPr>
            <a:fld id="{3F39F8FD-0073-42B2-B6FF-60C2839E574E}" type="datetimeFigureOut">
              <a:rPr lang="en-US" altLang="en-US"/>
              <a:pPr>
                <a:defRPr/>
              </a:pPr>
              <a:t>2/15/2018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2F2B2B7-127F-4B74-8580-E687D45E5FBD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3079" name="Picture 6" descr="ppt.facet.full.bkg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4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4100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950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39" r:id="rId1"/>
    <p:sldLayoutId id="2147493540" r:id="rId2"/>
    <p:sldLayoutId id="2147493541" r:id="rId3"/>
    <p:sldLayoutId id="2147493544" r:id="rId4"/>
    <p:sldLayoutId id="2147493545" r:id="rId5"/>
    <p:sldLayoutId id="2147493546" r:id="rId6"/>
    <p:sldLayoutId id="2147493547" r:id="rId7"/>
    <p:sldLayoutId id="2147493548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yaskawa.com/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2672" y="1348799"/>
            <a:ext cx="8892024" cy="8677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Sigma SD Launch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01" y="3289530"/>
            <a:ext cx="1284060" cy="12824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672" y="3186959"/>
            <a:ext cx="1457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Chris Knudsen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Marketing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3172" y="4678003"/>
            <a:ext cx="1694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6B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February 2018</a:t>
            </a:r>
            <a:endParaRPr lang="en-US" sz="1200" dirty="0" smtClean="0">
              <a:solidFill>
                <a:srgbClr val="0066B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Overview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8913" y="931742"/>
            <a:ext cx="7948974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 rot="10800000">
            <a:off x="5168560" y="1000431"/>
            <a:ext cx="3149327" cy="224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62808" y="1097034"/>
            <a:ext cx="3034304" cy="339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Converter Offering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200 Volts</a:t>
            </a:r>
          </a:p>
          <a:p>
            <a:pPr lvl="2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200" dirty="0" smtClean="0">
                <a:solidFill>
                  <a:sysClr val="windowText" lastClr="000000"/>
                </a:solidFill>
                <a:latin typeface="Calibri"/>
              </a:rPr>
              <a:t>15 to 45 kW Rated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400 Volts</a:t>
            </a:r>
          </a:p>
          <a:p>
            <a:pPr lvl="2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200" dirty="0" smtClean="0">
                <a:solidFill>
                  <a:sysClr val="windowText" lastClr="000000"/>
                </a:solidFill>
                <a:latin typeface="Calibri"/>
              </a:rPr>
              <a:t>15 to 22 kW Rated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UL Recognized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CE</a:t>
            </a:r>
            <a:endParaRPr lang="en-US" sz="1600" dirty="0">
              <a:solidFill>
                <a:sysClr val="windowText" lastClr="000000"/>
              </a:solidFill>
              <a:latin typeface="Calibri"/>
            </a:endParaRP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endParaRPr lang="en-US" sz="16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9437" y="3436639"/>
            <a:ext cx="5576978" cy="140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Example of 200 VAC, 22 kW rated, Converter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CACP-JU22A3BB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Example of 400 VAC, 22 kW rated, Converter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CACR-JU22D3BB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39" y="3147003"/>
            <a:ext cx="760419" cy="12531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9" y="1199043"/>
            <a:ext cx="5420019" cy="159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6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Overview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8913" y="931742"/>
            <a:ext cx="7948974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978285" y="1374752"/>
            <a:ext cx="276211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Limited Stock Launch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/>
              <a:t> </a:t>
            </a:r>
            <a:r>
              <a:rPr lang="en-US" sz="1600" dirty="0" smtClean="0"/>
              <a:t>1 to 2 units per part number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Retrofits and prototypes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OEM business needs to be forecasted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2" y="931742"/>
            <a:ext cx="5261775" cy="37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2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Overview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8913" y="931742"/>
            <a:ext cx="7948974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913" y="1427043"/>
            <a:ext cx="4326697" cy="3462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Cables, Reactor, Line Filters</a:t>
            </a:r>
            <a:endParaRPr lang="en-US" sz="1800" dirty="0" smtClean="0">
              <a:solidFill>
                <a:sysClr val="windowText" lastClr="000000"/>
              </a:solidFill>
              <a:latin typeface="Calibri"/>
            </a:endParaRP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Reference the Sigma SD Technical Supplement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Motor has terminals, no power cable</a:t>
            </a:r>
            <a:endParaRPr lang="en-US" sz="1600" dirty="0" smtClean="0">
              <a:solidFill>
                <a:sysClr val="windowText" lastClr="000000"/>
              </a:solidFill>
              <a:latin typeface="Calibri"/>
            </a:endParaRP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Online Price Tool for Bill Of Materials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Commissioning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err="1" smtClean="0">
                <a:solidFill>
                  <a:sysClr val="windowText" lastClr="000000"/>
                </a:solidFill>
                <a:latin typeface="Calibri"/>
              </a:rPr>
              <a:t>SigmaWin</a:t>
            </a: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+ Ver. 5.75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Hand held digital operator</a:t>
            </a:r>
            <a:endParaRPr lang="en-US" sz="16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68" y="1427043"/>
            <a:ext cx="3248874" cy="25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8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Target Machines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8913" y="931742"/>
            <a:ext cx="5716577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Targets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Lathes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Mills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Turning centers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Machining centers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Boring mills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Coping machines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Drilling machines</a:t>
            </a:r>
          </a:p>
          <a:p>
            <a:pPr fontAlgn="auto">
              <a:spcAft>
                <a:spcPts val="0"/>
              </a:spcAft>
            </a:pPr>
            <a:endParaRPr lang="en-US" sz="700" dirty="0" smtClean="0"/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Not Targets </a:t>
            </a:r>
            <a:r>
              <a:rPr lang="en-US" sz="1400" dirty="0" smtClean="0"/>
              <a:t>(speeds too high)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Router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Grinder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7" y="2729798"/>
            <a:ext cx="1429251" cy="1429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98" y="2729800"/>
            <a:ext cx="1429251" cy="1429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97" y="2729799"/>
            <a:ext cx="1429251" cy="1429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98" y="1054100"/>
            <a:ext cx="1429251" cy="1429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98" y="1054100"/>
            <a:ext cx="1429251" cy="1429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8" y="1054100"/>
            <a:ext cx="1429251" cy="14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Competition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16813" y="728542"/>
            <a:ext cx="6864306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Retrofits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Inverters are commonly used to interface to an existing motor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Inverters sacrifice speed, speed regulation, and bandwidth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Often requires extra engineering to accomplish spindle orient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Often performance at low speed is too course for rigid tapping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New Installations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Fanuc, Siemens, and Mitsubishi sell spindles as part of closed architecture systems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Yaskawa has analog and </a:t>
            </a:r>
            <a:r>
              <a:rPr lang="en-US" sz="1600" dirty="0" err="1" smtClean="0"/>
              <a:t>EtherCAT</a:t>
            </a:r>
            <a:r>
              <a:rPr lang="en-US" sz="1600" dirty="0" smtClean="0"/>
              <a:t> for open systems</a:t>
            </a:r>
            <a:endParaRPr lang="en-US" sz="1600" dirty="0"/>
          </a:p>
          <a:p>
            <a:pPr lvl="2" fontAlgn="auto">
              <a:spcAft>
                <a:spcPts val="0"/>
              </a:spcAft>
            </a:pPr>
            <a:r>
              <a:rPr lang="en-US" sz="1600" dirty="0" smtClean="0"/>
              <a:t>Third party CNC’s</a:t>
            </a:r>
          </a:p>
          <a:p>
            <a:pPr lvl="3" fontAlgn="auto">
              <a:spcAft>
                <a:spcPts val="0"/>
              </a:spcAft>
            </a:pPr>
            <a:r>
              <a:rPr lang="en-US" sz="1200" dirty="0" smtClean="0"/>
              <a:t>Centroid</a:t>
            </a:r>
          </a:p>
          <a:p>
            <a:pPr lvl="3" fontAlgn="auto">
              <a:spcAft>
                <a:spcPts val="0"/>
              </a:spcAft>
            </a:pPr>
            <a:r>
              <a:rPr lang="en-US" sz="1200" dirty="0" smtClean="0"/>
              <a:t>MachMotion</a:t>
            </a:r>
          </a:p>
          <a:p>
            <a:pPr lvl="3" fontAlgn="auto">
              <a:spcAft>
                <a:spcPts val="0"/>
              </a:spcAft>
            </a:pPr>
            <a:r>
              <a:rPr lang="en-US" sz="1200" dirty="0" smtClean="0"/>
              <a:t>Power Automation</a:t>
            </a:r>
          </a:p>
          <a:p>
            <a:pPr lvl="2" fontAlgn="auto">
              <a:spcAft>
                <a:spcPts val="0"/>
              </a:spcAft>
            </a:pPr>
            <a:r>
              <a:rPr lang="en-US" sz="1600" dirty="0" smtClean="0"/>
              <a:t>In House controls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1" y="2219249"/>
            <a:ext cx="1287302" cy="1287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1" y="1129449"/>
            <a:ext cx="1287302" cy="1287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62" y="3321749"/>
            <a:ext cx="1287302" cy="12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Sales Tools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8913" y="931742"/>
            <a:ext cx="6864306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Launch PowerPoint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Brochure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Technical Supplement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hlinkClick r:id="rId2"/>
              </a:rPr>
              <a:t>www.yaskawa.com</a:t>
            </a:r>
            <a:endParaRPr lang="en-US" sz="2000" dirty="0" smtClean="0"/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Online Price Tool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264">
            <a:off x="4049279" y="880942"/>
            <a:ext cx="2649682" cy="3429000"/>
          </a:xfrm>
          <a:prstGeom prst="rect">
            <a:avLst/>
          </a:prstGeom>
          <a:effectLst>
            <a:outerShdw blurRad="177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487347" lon="1500000" rev="21425485"/>
            </a:camera>
            <a:lightRig rig="threePt" dir="t"/>
          </a:scene3d>
          <a:sp3d z="6350"/>
        </p:spPr>
      </p:pic>
    </p:spTree>
    <p:extLst>
      <p:ext uri="{BB962C8B-B14F-4D97-AF65-F5344CB8AC3E}">
        <p14:creationId xmlns:p14="http://schemas.microsoft.com/office/powerpoint/2010/main" val="18627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Support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32713" y="868242"/>
            <a:ext cx="8087710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800-YASKAWA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RME’s for pre-sales support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Aftermarket service will quote time and material: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Installation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Commissioning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Retrofit of legacy Yaskawa spindles</a:t>
            </a:r>
          </a:p>
          <a:p>
            <a:pPr lvl="2" fontAlgn="auto">
              <a:spcAft>
                <a:spcPts val="0"/>
              </a:spcAft>
            </a:pPr>
            <a:r>
              <a:rPr lang="en-US" sz="1200" dirty="0" smtClean="0"/>
              <a:t>MT2</a:t>
            </a:r>
          </a:p>
          <a:p>
            <a:pPr lvl="2" fontAlgn="auto">
              <a:spcAft>
                <a:spcPts val="0"/>
              </a:spcAft>
            </a:pPr>
            <a:r>
              <a:rPr lang="en-US" sz="1200" dirty="0" smtClean="0"/>
              <a:t>MT3</a:t>
            </a:r>
          </a:p>
          <a:p>
            <a:pPr lvl="2" fontAlgn="auto">
              <a:spcAft>
                <a:spcPts val="0"/>
              </a:spcAft>
            </a:pPr>
            <a:r>
              <a:rPr lang="en-US" sz="1200" dirty="0" smtClean="0"/>
              <a:t>VM3</a:t>
            </a:r>
          </a:p>
          <a:p>
            <a:pPr lvl="2" fontAlgn="auto">
              <a:spcAft>
                <a:spcPts val="0"/>
              </a:spcAft>
            </a:pPr>
            <a:r>
              <a:rPr lang="en-US" sz="1200" dirty="0" smtClean="0"/>
              <a:t>M5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Contact the factory for special quotes </a:t>
            </a:r>
            <a:r>
              <a:rPr lang="en-US" sz="1200" dirty="0" smtClean="0"/>
              <a:t>(for repeat business)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Modified torque-speed curves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/>
              <a:t>Dual Winding Motors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8" y="1130300"/>
            <a:ext cx="2363224" cy="161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3836EB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69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-38100"/>
            <a:ext cx="9265919" cy="52120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Questions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8913" y="931742"/>
            <a:ext cx="6882787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Q) Can the Sigma SD run a legacy Yaskawa spindle motor? </a:t>
            </a:r>
            <a:endParaRPr lang="en-US" sz="1800" dirty="0"/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/>
              <a:t>A) In many cases yes if it was from the MT2, MT3, VM3, or M5 series. Check with service for a time and material retrofit quotation.</a:t>
            </a:r>
          </a:p>
          <a:p>
            <a:pPr fontAlgn="auto">
              <a:spcAft>
                <a:spcPts val="0"/>
              </a:spcAft>
            </a:pPr>
            <a:endParaRPr lang="en-US" sz="1800" dirty="0"/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Q) Can the SD run another manufacturer’s spindle motor?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/>
              <a:t>A) Like our servos, Yaskawa tests all combinations of spindle drives and motors as part of our quality policy allowing fast installation and start up and reference to a published performance curve. Running a third party spindle motor would require testing which </a:t>
            </a:r>
            <a:r>
              <a:rPr lang="en-US" sz="1400" dirty="0" smtClean="0"/>
              <a:t>would make</a:t>
            </a:r>
            <a:r>
              <a:rPr lang="en-US" sz="1400" dirty="0" smtClean="0"/>
              <a:t> </a:t>
            </a:r>
            <a:r>
              <a:rPr lang="en-US" sz="1400" dirty="0" smtClean="0"/>
              <a:t>it </a:t>
            </a:r>
            <a:r>
              <a:rPr lang="en-US" sz="1400" dirty="0" smtClean="0"/>
              <a:t>uneconomical unless volume is high.</a:t>
            </a:r>
            <a:endParaRPr lang="en-US" sz="1400" dirty="0" smtClean="0"/>
          </a:p>
          <a:p>
            <a:pPr lvl="1" fontAlgn="auto">
              <a:spcAft>
                <a:spcPts val="0"/>
              </a:spcAft>
            </a:pPr>
            <a:endParaRPr lang="en-US" sz="1600" dirty="0"/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Q) Can the A1000 be used in a spindle application?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/>
              <a:t>A1000’s have been used in spindle applications. Contact your Yaskawa Drives sales representative for more details.</a:t>
            </a:r>
          </a:p>
          <a:p>
            <a:pPr lvl="1" fontAlgn="auto">
              <a:spcAft>
                <a:spcPts val="0"/>
              </a:spcAft>
            </a:pPr>
            <a:endParaRPr lang="en-US" sz="1000" dirty="0" smtClean="0"/>
          </a:p>
          <a:p>
            <a:pPr fontAlgn="auto">
              <a:spcAft>
                <a:spcPts val="0"/>
              </a:spcAft>
            </a:pPr>
            <a:endParaRPr lang="en-US" sz="1400" dirty="0" smtClean="0"/>
          </a:p>
          <a:p>
            <a:pPr fontAlgn="auto">
              <a:spcAft>
                <a:spcPts val="0"/>
              </a:spcAft>
            </a:pPr>
            <a:endParaRPr lang="en-US" sz="1400" dirty="0" smtClean="0"/>
          </a:p>
          <a:p>
            <a:pPr fontAlgn="auto">
              <a:spcAft>
                <a:spcPts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57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-38100"/>
            <a:ext cx="9265919" cy="52120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Questions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913" y="931742"/>
            <a:ext cx="6565287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Q) What is Yaskawa’s repair policy for Sigma SD.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/>
              <a:t>A) Yaskawa will maintain one unit in stock for repair-exchange if a unit goes down. Critical installations should have a spare.</a:t>
            </a:r>
          </a:p>
          <a:p>
            <a:pPr lvl="1" fontAlgn="auto">
              <a:spcAft>
                <a:spcPts val="0"/>
              </a:spcAft>
            </a:pPr>
            <a:endParaRPr lang="en-US" sz="1400" dirty="0"/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Q) What is the lead time if a unit is not in stock?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/>
              <a:t>A) Yaskawa will stock to an OEM’s forecast on top of the limited stock planned for the launch. Limited stock units are re-ordered after a sale and will be in process. The worst case lead time is 16 weeks.</a:t>
            </a:r>
          </a:p>
          <a:p>
            <a:pPr lvl="1" fontAlgn="auto">
              <a:spcAft>
                <a:spcPts val="0"/>
              </a:spcAft>
            </a:pPr>
            <a:endParaRPr lang="en-US" sz="1400" dirty="0"/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Q) What is the factory warranty?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/>
              <a:t>A) The normal 18 month warranty </a:t>
            </a:r>
            <a:r>
              <a:rPr lang="en-US" sz="1400" dirty="0" smtClean="0"/>
              <a:t>in our standard terms and conditions applies</a:t>
            </a:r>
            <a:r>
              <a:rPr lang="en-US" sz="1400" dirty="0" smtClean="0"/>
              <a:t>. </a:t>
            </a:r>
            <a:r>
              <a:rPr lang="en-US" sz="1400" dirty="0" smtClean="0"/>
              <a:t>Extended warranties can be purchased.</a:t>
            </a:r>
          </a:p>
          <a:p>
            <a:pPr fontAlgn="auto">
              <a:spcAft>
                <a:spcPts val="0"/>
              </a:spcAft>
            </a:pPr>
            <a:endParaRPr lang="en-US" sz="1400" dirty="0" smtClean="0"/>
          </a:p>
          <a:p>
            <a:pPr fontAlgn="auto">
              <a:spcAft>
                <a:spcPts val="0"/>
              </a:spcAft>
            </a:pPr>
            <a:endParaRPr lang="en-US" sz="1400" dirty="0" smtClean="0"/>
          </a:p>
          <a:p>
            <a:pPr fontAlgn="auto">
              <a:spcAft>
                <a:spcPts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63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220" y="305049"/>
            <a:ext cx="7772400" cy="624122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Agenda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92813" y="1609923"/>
            <a:ext cx="8229600" cy="250868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+mj-lt"/>
              </a:rPr>
              <a:t>Introduction</a:t>
            </a:r>
          </a:p>
          <a:p>
            <a:pPr indent="-274320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Application </a:t>
            </a:r>
            <a:r>
              <a:rPr lang="en-US" sz="2400" dirty="0" smtClean="0">
                <a:solidFill>
                  <a:sysClr val="windowText" lastClr="000000"/>
                </a:solidFill>
                <a:latin typeface="+mj-lt"/>
              </a:rPr>
              <a:t>terms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+mj-lt"/>
              </a:rPr>
              <a:t>Spindle vs. Inverter</a:t>
            </a:r>
            <a:endParaRPr lang="en-US" sz="2400" baseline="0" dirty="0" smtClean="0">
              <a:solidFill>
                <a:sysClr val="windowText" lastClr="000000"/>
              </a:solidFill>
              <a:latin typeface="+mj-lt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+mj-lt"/>
              </a:rPr>
              <a:t>Features and Benefits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+mj-lt"/>
              </a:rPr>
              <a:t>System Overview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Target Machines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+mj-lt"/>
              </a:rPr>
              <a:t>Competition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indent="-274320" fontAlgn="auto">
              <a:spcBef>
                <a:spcPts val="500"/>
              </a:spcBef>
              <a:spcAft>
                <a:spcPts val="0"/>
              </a:spcAft>
            </a:pPr>
            <a:r>
              <a:rPr lang="en-US" sz="2400" dirty="0" smtClean="0">
                <a:solidFill>
                  <a:sysClr val="windowText" lastClr="000000"/>
                </a:solidFill>
                <a:latin typeface="+mj-lt"/>
              </a:rPr>
              <a:t>Sales Tools</a:t>
            </a:r>
          </a:p>
          <a:p>
            <a:pPr indent="-274320" fontAlgn="auto">
              <a:spcBef>
                <a:spcPts val="500"/>
              </a:spcBef>
              <a:spcAft>
                <a:spcPts val="0"/>
              </a:spcAft>
            </a:pPr>
            <a:r>
              <a:rPr lang="en-US" sz="2400" dirty="0" smtClean="0">
                <a:solidFill>
                  <a:sysClr val="windowText" lastClr="000000"/>
                </a:solidFill>
                <a:latin typeface="+mj-lt"/>
              </a:rPr>
              <a:t>Support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4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8950" y="274568"/>
            <a:ext cx="5683956" cy="990915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21073" r="2916"/>
          <a:stretch/>
        </p:blipFill>
        <p:spPr>
          <a:xfrm>
            <a:off x="5194583" y="1489710"/>
            <a:ext cx="3957353" cy="186309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68913" y="1682313"/>
            <a:ext cx="4862218" cy="362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182880" fontAlgn="auto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Spindle - Rotary axis on a mill driving the tool</a:t>
            </a:r>
          </a:p>
          <a:p>
            <a:pPr marL="400050" lvl="1" indent="-182880" fontAlgn="auto">
              <a:lnSpc>
                <a:spcPts val="19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Spindle - Rotary axis on a lathe driving the work piece </a:t>
            </a:r>
          </a:p>
          <a:p>
            <a:pPr marL="400050" lvl="1" indent="-182880" fontAlgn="auto">
              <a:lnSpc>
                <a:spcPts val="19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Machine’s mechanical spindle is usually belt driven by the spindle motor</a:t>
            </a:r>
          </a:p>
          <a:p>
            <a:pPr marL="400050" lvl="1" indent="-182880" fontAlgn="auto">
              <a:lnSpc>
                <a:spcPts val="19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Sigma SD is specifically designed for this application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19" y="3107293"/>
            <a:ext cx="888431" cy="100283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60" y="2865120"/>
            <a:ext cx="535340" cy="1166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00">
            <a:off x="7714821" y="3043144"/>
            <a:ext cx="598709" cy="12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Application Terms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8913" y="931743"/>
            <a:ext cx="4726502" cy="362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8913" y="931743"/>
            <a:ext cx="4024017" cy="256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82880" fontAlgn="auto">
              <a:spcAft>
                <a:spcPts val="0"/>
              </a:spcAft>
            </a:pP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Gain </a:t>
            </a: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Switching</a:t>
            </a:r>
            <a:endParaRPr lang="en-US" sz="2000" dirty="0">
              <a:solidFill>
                <a:sysClr val="windowText" lastClr="000000"/>
              </a:solidFill>
              <a:latin typeface="Calibri"/>
            </a:endParaRPr>
          </a:p>
          <a:p>
            <a:pPr marL="845820"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Changing the position and velocity gains between two settings </a:t>
            </a:r>
            <a:endParaRPr lang="en-US" sz="1400" dirty="0" smtClean="0">
              <a:solidFill>
                <a:sysClr val="windowText" lastClr="000000"/>
              </a:solidFill>
              <a:latin typeface="Calibri"/>
            </a:endParaRPr>
          </a:p>
          <a:p>
            <a:pPr lvl="2" fontAlgn="auto">
              <a:spcAft>
                <a:spcPts val="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Calibri"/>
              </a:rPr>
              <a:t>By </a:t>
            </a:r>
            <a:r>
              <a:rPr lang="en-US" sz="1000" dirty="0">
                <a:solidFill>
                  <a:sysClr val="windowText" lastClr="000000"/>
                </a:solidFill>
                <a:latin typeface="Calibri"/>
              </a:rPr>
              <a:t>selecting I/O </a:t>
            </a:r>
            <a:endParaRPr lang="en-US" sz="1000" dirty="0" smtClean="0">
              <a:solidFill>
                <a:sysClr val="windowText" lastClr="000000"/>
              </a:solidFill>
              <a:latin typeface="Calibri"/>
            </a:endParaRPr>
          </a:p>
          <a:p>
            <a:pPr lvl="2" fontAlgn="auto">
              <a:spcAft>
                <a:spcPts val="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Calibri"/>
              </a:rPr>
              <a:t>By </a:t>
            </a:r>
            <a:r>
              <a:rPr lang="en-US" sz="1000" dirty="0">
                <a:solidFill>
                  <a:sysClr val="windowText" lastClr="000000"/>
                </a:solidFill>
                <a:latin typeface="Calibri"/>
              </a:rPr>
              <a:t>commands over EtherCAT</a:t>
            </a:r>
          </a:p>
          <a:p>
            <a:pPr marL="845820"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A standard </a:t>
            </a: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feature that allows for spindle orient and rigid 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tapping</a:t>
            </a:r>
            <a:endParaRPr lang="en-US" sz="2000" dirty="0">
              <a:solidFill>
                <a:sysClr val="windowText" lastClr="000000"/>
              </a:solidFill>
              <a:latin typeface="Calibri"/>
            </a:endParaRPr>
          </a:p>
          <a:p>
            <a:pPr marL="9144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Spindle Orient</a:t>
            </a:r>
          </a:p>
          <a:p>
            <a:pPr marL="788670"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Positioning the mechanical spindle to align with the tool changer</a:t>
            </a: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7683" y="1017270"/>
            <a:ext cx="1326023" cy="708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/>
        </p:blipFill>
        <p:spPr>
          <a:xfrm>
            <a:off x="6118187" y="2566367"/>
            <a:ext cx="2126373" cy="1975154"/>
          </a:xfrm>
          <a:prstGeom prst="snip2Same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464065" y="1248502"/>
            <a:ext cx="1" cy="519111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ircular Arrow 17"/>
          <p:cNvSpPr/>
          <p:nvPr/>
        </p:nvSpPr>
        <p:spPr>
          <a:xfrm rot="9386604">
            <a:off x="5193453" y="1086975"/>
            <a:ext cx="1067900" cy="850136"/>
          </a:xfrm>
          <a:prstGeom prst="circularArrow">
            <a:avLst>
              <a:gd name="adj1" fmla="val 16435"/>
              <a:gd name="adj2" fmla="val 1142319"/>
              <a:gd name="adj3" fmla="val 18661595"/>
              <a:gd name="adj4" fmla="val 12843006"/>
              <a:gd name="adj5" fmla="val 126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53390" y="3623310"/>
            <a:ext cx="575836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8288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Rigid Tap</a:t>
            </a:r>
          </a:p>
          <a:p>
            <a:pPr marL="560070" lvl="1" indent="-285750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Tapping a hole by synchronizing the Z axis position (Feed) with the position and velocity of the spindle</a:t>
            </a:r>
          </a:p>
          <a:p>
            <a:pPr marL="560070" lvl="1" indent="-285750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Older method used a flexible tension/compression tap holder</a:t>
            </a:r>
          </a:p>
          <a:p>
            <a:endParaRPr lang="en-US" sz="1200" dirty="0" smtClean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92930" y="931742"/>
            <a:ext cx="2451341" cy="18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Spindle SD vs. Inverter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8913" y="931742"/>
            <a:ext cx="4726502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Standard inverter duty motor/drive</a:t>
            </a:r>
          </a:p>
          <a:p>
            <a:pPr marL="685800"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Base speed: 1750 rpm</a:t>
            </a:r>
          </a:p>
          <a:p>
            <a:pPr marL="685800"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Max speed: 3500 rpm</a:t>
            </a:r>
          </a:p>
          <a:p>
            <a:pPr marL="685800"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Peak Torque: depends on class</a:t>
            </a:r>
          </a:p>
          <a:p>
            <a:pPr marL="685800"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Network update of drive: 1 msec</a:t>
            </a:r>
          </a:p>
          <a:p>
            <a:pPr marL="685800"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Velocity control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Sigma SD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Typical base speed: 1500 rpm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Max speed: 7000 rpm. Some models to 10,000 rpm.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Peak torque = 200% continuous torque for 10 seconds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Network update of drive: 250 usec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Drive-motor performance published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Velocity and position control</a:t>
            </a: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075" y="2934750"/>
            <a:ext cx="2669661" cy="1495425"/>
          </a:xfrm>
          <a:prstGeom prst="rect">
            <a:avLst/>
          </a:prstGeom>
          <a:noFill/>
          <a:ln>
            <a:noFill/>
          </a:ln>
          <a:effectLst>
            <a:outerShdw blurRad="330200" dist="508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16200000">
            <a:off x="7048209" y="2561768"/>
            <a:ext cx="3223530" cy="224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Features and Benefits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16867" y="1203746"/>
            <a:ext cx="4486103" cy="2376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Regenerative Converter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Decel energy is regenerated to the line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Saves energy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Reduces heat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High bandwidth drive/motor combination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Low inertia motor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Responds quickly to commands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smtClean="0">
                <a:solidFill>
                  <a:sysClr val="windowText" lastClr="000000"/>
                </a:solidFill>
                <a:latin typeface="Calibri"/>
              </a:rPr>
              <a:t>Produces a smooth finish at high cycle rates</a:t>
            </a: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190669" y="3178978"/>
            <a:ext cx="3424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Torque at 0 speed</a:t>
            </a:r>
          </a:p>
          <a:p>
            <a:pPr marL="740664" lvl="1" indent="-283464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Built in spindle orient</a:t>
            </a:r>
          </a:p>
          <a:p>
            <a:pPr marL="740664" lvl="1" indent="-283464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Well suited for Rigid tapping</a:t>
            </a:r>
          </a:p>
          <a:p>
            <a:pPr marL="285750" indent="-285750" fontAlgn="auto">
              <a:spcBef>
                <a:spcPts val="48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Open network protocol</a:t>
            </a:r>
          </a:p>
          <a:p>
            <a:pPr marL="740664" lvl="1" indent="-283464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400" dirty="0" err="1">
                <a:solidFill>
                  <a:sysClr val="windowText" lastClr="000000"/>
                </a:solidFill>
                <a:latin typeface="Calibri"/>
              </a:rPr>
              <a:t>EtherCAT</a:t>
            </a: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Calibri"/>
              </a:rPr>
              <a:t>CoE</a:t>
            </a: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latin typeface="Calibri"/>
              </a:rPr>
              <a:t>CiA</a:t>
            </a: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 402 Drive Profile</a:t>
            </a:r>
          </a:p>
        </p:txBody>
      </p:sp>
      <p:pic>
        <p:nvPicPr>
          <p:cNvPr id="1026" name="Picture 2" descr="C:\2_images\Sigma SD\SD group shot\SD Group shotWithout-bkgr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486" y="1251754"/>
            <a:ext cx="4032686" cy="33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323056" y="231354"/>
            <a:ext cx="7772400" cy="624122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Overview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913" y="1427043"/>
            <a:ext cx="7948974" cy="3462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Spindles are rated for 50% duty cycle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5 minutes running, 5 minutes stopped	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Continuous rating is one size down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15 kW rated is 11 kW continuous 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endParaRPr lang="en-US" sz="1600" dirty="0">
              <a:solidFill>
                <a:sysClr val="windowText" lastClr="000000"/>
              </a:solidFill>
              <a:latin typeface="Calibri"/>
            </a:endParaRP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endParaRPr lang="en-US" sz="1600" dirty="0" smtClean="0">
              <a:solidFill>
                <a:sysClr val="windowText" lastClr="000000"/>
              </a:solidFill>
              <a:latin typeface="Calibri"/>
            </a:endParaRP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endParaRPr lang="en-US" sz="1600" dirty="0">
              <a:solidFill>
                <a:sysClr val="windowText" lastClr="000000"/>
              </a:solidFill>
              <a:latin typeface="Calibri"/>
            </a:endParaRP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endParaRPr lang="en-US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US" sz="1600" dirty="0" smtClean="0">
              <a:solidFill>
                <a:sysClr val="windowText" lastClr="000000"/>
              </a:solidFill>
              <a:latin typeface="Calibri"/>
            </a:endParaRP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Drives and motors are sold as combinations only</a:t>
            </a: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10967"/>
          <a:stretch/>
        </p:blipFill>
        <p:spPr>
          <a:xfrm>
            <a:off x="800099" y="2693660"/>
            <a:ext cx="6558621" cy="13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Overview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8913" y="931742"/>
            <a:ext cx="7948974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07183" y="1097034"/>
            <a:ext cx="3034304" cy="284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Spindle Motor Offering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200 Volts</a:t>
            </a:r>
          </a:p>
          <a:p>
            <a:pPr lvl="2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200" dirty="0" smtClean="0">
                <a:solidFill>
                  <a:sysClr val="windowText" lastClr="000000"/>
                </a:solidFill>
                <a:latin typeface="Calibri"/>
              </a:rPr>
              <a:t>3.7 to 45 kW Rated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400 Volts</a:t>
            </a:r>
          </a:p>
          <a:p>
            <a:pPr lvl="2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200" dirty="0" smtClean="0">
                <a:solidFill>
                  <a:sysClr val="windowText" lastClr="000000"/>
                </a:solidFill>
                <a:latin typeface="Calibri"/>
              </a:rPr>
              <a:t>3.7 to 22 kW Rated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Not UL Listed now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CE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3" y="3436639"/>
            <a:ext cx="1165016" cy="12033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8" y="971365"/>
            <a:ext cx="5554075" cy="247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9437" y="3436639"/>
            <a:ext cx="5576978" cy="1403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Example of 200 VAC, 22 kW rated standard motor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UAKAJ-22CZ1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Example of 400 VAC, 22 kW rated standard motor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UAKAJ-22CZ1OOE</a:t>
            </a:r>
          </a:p>
        </p:txBody>
      </p:sp>
    </p:spTree>
    <p:extLst>
      <p:ext uri="{BB962C8B-B14F-4D97-AF65-F5344CB8AC3E}">
        <p14:creationId xmlns:p14="http://schemas.microsoft.com/office/powerpoint/2010/main" val="38551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Overview</a:t>
            </a:r>
            <a:endParaRPr lang="en-US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8913" y="931742"/>
            <a:ext cx="7948974" cy="400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 rot="10800000">
            <a:off x="5168560" y="1000431"/>
            <a:ext cx="3149327" cy="224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62808" y="1097034"/>
            <a:ext cx="3034304" cy="339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Spindle Drive Offering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200 Volts</a:t>
            </a:r>
          </a:p>
          <a:p>
            <a:pPr lvl="2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200" dirty="0" smtClean="0">
                <a:solidFill>
                  <a:sysClr val="windowText" lastClr="000000"/>
                </a:solidFill>
                <a:latin typeface="Calibri"/>
              </a:rPr>
              <a:t>3.7 to 45 kW Rated</a:t>
            </a:r>
          </a:p>
          <a:p>
            <a:pPr lvl="2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200" dirty="0" smtClean="0">
                <a:solidFill>
                  <a:sysClr val="windowText" lastClr="000000"/>
                </a:solidFill>
                <a:latin typeface="Calibri"/>
              </a:rPr>
              <a:t>Analog or </a:t>
            </a:r>
            <a:r>
              <a:rPr lang="en-US" sz="1200" dirty="0" err="1" smtClean="0">
                <a:solidFill>
                  <a:sysClr val="windowText" lastClr="000000"/>
                </a:solidFill>
                <a:latin typeface="Calibri"/>
              </a:rPr>
              <a:t>EtherCAT</a:t>
            </a:r>
            <a:endParaRPr lang="en-US" sz="1200" dirty="0" smtClean="0">
              <a:solidFill>
                <a:sysClr val="windowText" lastClr="000000"/>
              </a:solidFill>
              <a:latin typeface="Calibri"/>
            </a:endParaRP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400 Volts</a:t>
            </a:r>
          </a:p>
          <a:p>
            <a:pPr lvl="2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200" dirty="0" smtClean="0">
                <a:solidFill>
                  <a:sysClr val="windowText" lastClr="000000"/>
                </a:solidFill>
                <a:latin typeface="Calibri"/>
              </a:rPr>
              <a:t>3.7 to 22 kW Rated</a:t>
            </a:r>
          </a:p>
          <a:p>
            <a:pPr lvl="2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200" dirty="0" smtClean="0">
                <a:solidFill>
                  <a:sysClr val="windowText" lastClr="000000"/>
                </a:solidFill>
                <a:latin typeface="Calibri"/>
              </a:rPr>
              <a:t>Analog or </a:t>
            </a:r>
            <a:r>
              <a:rPr lang="en-US" sz="1200" dirty="0" err="1" smtClean="0">
                <a:solidFill>
                  <a:sysClr val="windowText" lastClr="000000"/>
                </a:solidFill>
                <a:latin typeface="Calibri"/>
              </a:rPr>
              <a:t>EtherCAT</a:t>
            </a:r>
            <a:endParaRPr lang="en-US" sz="1200" dirty="0" smtClean="0">
              <a:solidFill>
                <a:sysClr val="windowText" lastClr="000000"/>
              </a:solidFill>
              <a:latin typeface="Calibri"/>
            </a:endParaRP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UL Recognized</a:t>
            </a:r>
            <a:endParaRPr lang="en-US" sz="1600" dirty="0">
              <a:solidFill>
                <a:sysClr val="windowText" lastClr="000000"/>
              </a:solidFill>
              <a:latin typeface="Calibri"/>
            </a:endParaRP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9437" y="3436639"/>
            <a:ext cx="5576978" cy="1403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Example of 200 VAC, 22 kW rated, Analog Drive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CACR-JU102AEAB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Example of 400 VAC, 22 kW rated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Calibri"/>
              </a:rPr>
              <a:t>EtherCAT</a:t>
            </a:r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 motor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CACR-JU051ACAB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" y="931743"/>
            <a:ext cx="5392495" cy="209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50" y="3511826"/>
            <a:ext cx="760419" cy="12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>
          <a:defRPr sz="12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F5D35D-FADC-4611-9A55-8E0680B16E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5696</TotalTime>
  <Words>909</Words>
  <Application>Microsoft Office PowerPoint</Application>
  <PresentationFormat>On-screen Show (16:9)</PresentationFormat>
  <Paragraphs>194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1_Custom Design</vt:lpstr>
      <vt:lpstr>Custom Design</vt:lpstr>
      <vt:lpstr>Sigma SD Launch</vt:lpstr>
      <vt:lpstr>Agenda</vt:lpstr>
      <vt:lpstr>Introduction</vt:lpstr>
      <vt:lpstr>Application Terms</vt:lpstr>
      <vt:lpstr>Spindle SD vs. Inverter</vt:lpstr>
      <vt:lpstr>Features and Benefits</vt:lpstr>
      <vt:lpstr>System Overview</vt:lpstr>
      <vt:lpstr>System Overview</vt:lpstr>
      <vt:lpstr>System Overview</vt:lpstr>
      <vt:lpstr>System Overview</vt:lpstr>
      <vt:lpstr>System Overview</vt:lpstr>
      <vt:lpstr>System Overview</vt:lpstr>
      <vt:lpstr>Target Machines</vt:lpstr>
      <vt:lpstr>Competition</vt:lpstr>
      <vt:lpstr>Sales Tools</vt:lpstr>
      <vt:lpstr>Support</vt:lpstr>
      <vt:lpstr>Questions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 Knudsen</cp:lastModifiedBy>
  <cp:revision>324</cp:revision>
  <dcterms:created xsi:type="dcterms:W3CDTF">2010-04-12T23:12:02Z</dcterms:created>
  <dcterms:modified xsi:type="dcterms:W3CDTF">2018-02-15T23:18:51Z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