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768" r:id="rId1"/>
    <p:sldMasterId id="2147483780" r:id="rId2"/>
  </p:sldMasterIdLst>
  <p:notesMasterIdLst>
    <p:notesMasterId r:id="rId18"/>
  </p:notesMasterIdLst>
  <p:handoutMasterIdLst>
    <p:handoutMasterId r:id="rId19"/>
  </p:handoutMasterIdLst>
  <p:sldIdLst>
    <p:sldId id="327" r:id="rId3"/>
    <p:sldId id="333" r:id="rId4"/>
    <p:sldId id="331" r:id="rId5"/>
    <p:sldId id="332" r:id="rId6"/>
    <p:sldId id="334" r:id="rId7"/>
    <p:sldId id="336" r:id="rId8"/>
    <p:sldId id="337" r:id="rId9"/>
    <p:sldId id="338" r:id="rId10"/>
    <p:sldId id="339" r:id="rId11"/>
    <p:sldId id="340" r:id="rId12"/>
    <p:sldId id="335" r:id="rId13"/>
    <p:sldId id="345" r:id="rId14"/>
    <p:sldId id="341" r:id="rId15"/>
    <p:sldId id="342" r:id="rId16"/>
    <p:sldId id="343" r:id="rId17"/>
  </p:sldIdLst>
  <p:sldSz cx="9144000" cy="6858000" type="screen4x3"/>
  <p:notesSz cx="7010400" cy="9296400"/>
  <p:embeddedFontLst>
    <p:embeddedFont>
      <p:font typeface="Arial Unicode MS" pitchFamily="34" charset="-128"/>
      <p:regular r:id="rId20"/>
    </p:embeddedFont>
    <p:embeddedFont>
      <p:font typeface="Arial Narrow" pitchFamily="34" charset="0"/>
      <p:regular r:id="rId21"/>
      <p:bold r:id="rId22"/>
      <p:italic r:id="rId23"/>
      <p:boldItalic r:id="rId24"/>
    </p:embeddedFont>
  </p:embeddedFontLst>
  <p:custDataLst>
    <p:tags r:id="rId2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 Narrow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2CD23"/>
    <a:srgbClr val="000000"/>
    <a:srgbClr val="1366A2"/>
    <a:srgbClr val="3BADE5"/>
    <a:srgbClr val="F46722"/>
    <a:srgbClr val="791D7E"/>
    <a:srgbClr val="F47D30"/>
    <a:srgbClr val="FFB6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-3294" y="-1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2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4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3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t" anchorCtr="0" compatLnSpc="1">
            <a:prstTxWarp prst="textNoShape">
              <a:avLst/>
            </a:prstTxWarp>
          </a:bodyPr>
          <a:lstStyle>
            <a:lvl1pPr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t" anchorCtr="0" compatLnSpc="1">
            <a:prstTxWarp prst="textNoShape">
              <a:avLst/>
            </a:prstTxWarp>
          </a:bodyPr>
          <a:lstStyle>
            <a:lvl1pPr algn="r"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b" anchorCtr="0" compatLnSpc="1">
            <a:prstTxWarp prst="textNoShape">
              <a:avLst/>
            </a:prstTxWarp>
          </a:bodyPr>
          <a:lstStyle>
            <a:lvl1pPr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b" anchorCtr="0" compatLnSpc="1">
            <a:prstTxWarp prst="textNoShape">
              <a:avLst/>
            </a:prstTxWarp>
          </a:bodyPr>
          <a:lstStyle>
            <a:lvl1pPr algn="r"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F7F45B9-4CF1-495E-864D-1B43C6D10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t" anchorCtr="0" compatLnSpc="1">
            <a:prstTxWarp prst="textNoShape">
              <a:avLst/>
            </a:prstTxWarp>
          </a:bodyPr>
          <a:lstStyle>
            <a:lvl1pPr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t" anchorCtr="0" compatLnSpc="1">
            <a:prstTxWarp prst="textNoShape">
              <a:avLst/>
            </a:prstTxWarp>
          </a:bodyPr>
          <a:lstStyle>
            <a:lvl1pPr algn="r"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5400" y="508000"/>
            <a:ext cx="7061200" cy="529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0" y="5865813"/>
            <a:ext cx="701040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984375" y="8831263"/>
            <a:ext cx="304165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6" tIns="46147" rIns="92296" bIns="46147" numCol="1" anchor="b" anchorCtr="0" compatLnSpc="1">
            <a:prstTxWarp prst="textNoShape">
              <a:avLst/>
            </a:prstTxWarp>
          </a:bodyPr>
          <a:lstStyle>
            <a:lvl1pPr algn="ctr" defTabSz="922338">
              <a:defRPr sz="11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Class Name</a:t>
            </a:r>
          </a:p>
          <a:p>
            <a:pPr>
              <a:defRPr/>
            </a:pPr>
            <a:fld id="{CE35BEB9-E36A-43AC-8204-8C16BD55CC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8" descr="2005 Yaskawa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8125" y="0"/>
            <a:ext cx="14525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2BEF97DC-62A5-4905-ABAB-B3484F72D962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08000"/>
            <a:ext cx="7058026" cy="5294313"/>
          </a:xfrm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214313" y="6040438"/>
            <a:ext cx="1557337" cy="1427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102850" tIns="51424" rIns="102850" bIns="51424">
            <a:spAutoFit/>
          </a:bodyPr>
          <a:lstStyle/>
          <a:p>
            <a:pPr algn="r" defTabSz="1025525" eaLnBrk="0" hangingPunct="0"/>
            <a:r>
              <a:rPr lang="en-US" sz="2100" b="1" i="1">
                <a:latin typeface="Arial" charset="0"/>
              </a:rPr>
              <a:t>Name:</a:t>
            </a:r>
          </a:p>
          <a:p>
            <a:pPr algn="r" defTabSz="1025525" eaLnBrk="0" hangingPunct="0"/>
            <a:r>
              <a:rPr lang="en-US" sz="2100" b="1" i="1">
                <a:latin typeface="Arial" charset="0"/>
              </a:rPr>
              <a:t>Company:</a:t>
            </a:r>
          </a:p>
          <a:p>
            <a:pPr algn="r" defTabSz="1025525" eaLnBrk="0" hangingPunct="0"/>
            <a:r>
              <a:rPr lang="en-US" sz="2100" b="1" i="1">
                <a:latin typeface="Arial" charset="0"/>
              </a:rPr>
              <a:t>Address:</a:t>
            </a:r>
          </a:p>
          <a:p>
            <a:pPr algn="r" defTabSz="1025525" eaLnBrk="0" hangingPunct="0"/>
            <a:r>
              <a:rPr lang="en-US" sz="2100" b="1" i="1">
                <a:latin typeface="Arial" charset="0"/>
              </a:rPr>
              <a:t>Phone:</a:t>
            </a:r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>
            <a:off x="0" y="481013"/>
            <a:ext cx="70104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</p:spPr>
        <p:txBody>
          <a:bodyPr lIns="90913" tIns="90913" rIns="90913" bIns="90913"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11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Class Name</a:t>
            </a:r>
          </a:p>
          <a:p>
            <a:fld id="{C21E82EB-3ECD-42AF-A86A-3C5F05ACAF0C}" type="slidenum">
              <a:rPr lang="en-US" smtClean="0">
                <a:cs typeface="Arial" charset="0"/>
              </a:rPr>
              <a:pPr/>
              <a:t>9</a:t>
            </a:fld>
            <a:endParaRPr lang="en-US" smtClean="0">
              <a:cs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3813" y="517525"/>
            <a:ext cx="7058026" cy="5294313"/>
          </a:xfrm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087438"/>
            <a:ext cx="2103438" cy="5038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87438"/>
            <a:ext cx="6159500" cy="5038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GR"/>
          <p:cNvPicPr>
            <a:picLocks noChangeAspect="1" noChangeArrowheads="1"/>
          </p:cNvPicPr>
          <p:nvPr userDrawn="1"/>
        </p:nvPicPr>
        <p:blipFill>
          <a:blip r:embed="rId2" cstate="print">
            <a:lum bright="76000" contrast="-92000"/>
          </a:blip>
          <a:srcRect l="731"/>
          <a:stretch>
            <a:fillRect/>
          </a:stretch>
        </p:blipFill>
        <p:spPr bwMode="auto">
          <a:xfrm>
            <a:off x="0" y="1673225"/>
            <a:ext cx="48990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733425"/>
            <a:ext cx="9144000" cy="895350"/>
          </a:xfrm>
          <a:prstGeom prst="rect">
            <a:avLst/>
          </a:prstGeom>
          <a:gradFill rotWithShape="1">
            <a:gsLst>
              <a:gs pos="0">
                <a:srgbClr val="3BADE5"/>
              </a:gs>
              <a:gs pos="100000">
                <a:srgbClr val="1366A2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Rectangle 14"/>
          <p:cNvSpPr>
            <a:spLocks noChangeArrowheads="1"/>
          </p:cNvSpPr>
          <p:nvPr userDrawn="1"/>
        </p:nvSpPr>
        <p:spPr bwMode="auto">
          <a:xfrm>
            <a:off x="0" y="1624013"/>
            <a:ext cx="9144000" cy="101600"/>
          </a:xfrm>
          <a:prstGeom prst="rect">
            <a:avLst/>
          </a:prstGeom>
          <a:solidFill>
            <a:srgbClr val="C2CD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8429625" y="574675"/>
            <a:ext cx="98425" cy="98425"/>
          </a:xfrm>
          <a:prstGeom prst="rect">
            <a:avLst/>
          </a:prstGeom>
          <a:solidFill>
            <a:srgbClr val="F4672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Rectangle 18"/>
          <p:cNvSpPr>
            <a:spLocks noChangeArrowheads="1"/>
          </p:cNvSpPr>
          <p:nvPr userDrawn="1"/>
        </p:nvSpPr>
        <p:spPr bwMode="auto">
          <a:xfrm>
            <a:off x="8547100" y="574675"/>
            <a:ext cx="98425" cy="98425"/>
          </a:xfrm>
          <a:prstGeom prst="rect">
            <a:avLst/>
          </a:prstGeom>
          <a:solidFill>
            <a:srgbClr val="C2CD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Rectangle 19"/>
          <p:cNvSpPr>
            <a:spLocks noChangeArrowheads="1"/>
          </p:cNvSpPr>
          <p:nvPr userDrawn="1"/>
        </p:nvSpPr>
        <p:spPr bwMode="auto">
          <a:xfrm>
            <a:off x="8664575" y="574675"/>
            <a:ext cx="98425" cy="98425"/>
          </a:xfrm>
          <a:prstGeom prst="rect">
            <a:avLst/>
          </a:prstGeom>
          <a:solidFill>
            <a:srgbClr val="FFB60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Rectangle 20"/>
          <p:cNvSpPr>
            <a:spLocks noChangeArrowheads="1"/>
          </p:cNvSpPr>
          <p:nvPr userDrawn="1"/>
        </p:nvSpPr>
        <p:spPr bwMode="auto">
          <a:xfrm>
            <a:off x="8782050" y="574675"/>
            <a:ext cx="98425" cy="98425"/>
          </a:xfrm>
          <a:prstGeom prst="rect">
            <a:avLst/>
          </a:prstGeom>
          <a:solidFill>
            <a:srgbClr val="791D7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1" name="Picture 21" descr="GR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813" y="282575"/>
            <a:ext cx="14668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27"/>
          <p:cNvSpPr>
            <a:spLocks noChangeArrowheads="1"/>
          </p:cNvSpPr>
          <p:nvPr userDrawn="1"/>
        </p:nvSpPr>
        <p:spPr bwMode="auto">
          <a:xfrm>
            <a:off x="0" y="6626225"/>
            <a:ext cx="9144000" cy="93663"/>
          </a:xfrm>
          <a:prstGeom prst="rect">
            <a:avLst/>
          </a:prstGeom>
          <a:solidFill>
            <a:srgbClr val="C2CD2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7888288" y="6567488"/>
            <a:ext cx="1231900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0362DB08-EC9C-4740-AB16-359E0B5C4C00}" type="slidenum">
              <a:rPr lang="en-US" sz="8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‹#›</a:t>
            </a:fld>
            <a:endParaRPr lang="en-US" sz="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 userDrawn="1"/>
        </p:nvSpPr>
        <p:spPr bwMode="auto">
          <a:xfrm>
            <a:off x="0" y="6516688"/>
            <a:ext cx="91122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91440" bIns="9144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en-US" sz="800" dirty="0">
                <a:solidFill>
                  <a:schemeClr val="bg1"/>
                </a:solidFill>
                <a:latin typeface="Arial" charset="0"/>
                <a:cs typeface="+mn-cs"/>
              </a:rPr>
              <a:t>PP.YEA-D.01  |  Rev 1.00  |  Date: 02/01/2010  |  </a:t>
            </a:r>
            <a:r>
              <a:rPr lang="en-US" sz="800" dirty="0">
                <a:solidFill>
                  <a:schemeClr val="bg1"/>
                </a:solidFill>
                <a:latin typeface="Arial" charset="0"/>
              </a:rPr>
              <a:t>© 2010 Yaskawa Electric America, Inc. All rights reserved.</a:t>
            </a:r>
            <a:endParaRPr lang="en-US" sz="800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3BADE5"/>
            </a:gs>
            <a:gs pos="100000">
              <a:srgbClr val="1366A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37" name="Rectangle 21"/>
          <p:cNvSpPr>
            <a:spLocks noChangeArrowheads="1"/>
          </p:cNvSpPr>
          <p:nvPr/>
        </p:nvSpPr>
        <p:spPr bwMode="auto">
          <a:xfrm>
            <a:off x="4763" y="993775"/>
            <a:ext cx="9144000" cy="1803400"/>
          </a:xfrm>
          <a:prstGeom prst="rect">
            <a:avLst/>
          </a:prstGeom>
          <a:solidFill>
            <a:srgbClr val="C2CD23">
              <a:alpha val="8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1027" name="Picture 12" descr="G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64350" y="6092825"/>
            <a:ext cx="1992313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8" name="Group 17"/>
          <p:cNvGrpSpPr>
            <a:grpSpLocks/>
          </p:cNvGrpSpPr>
          <p:nvPr/>
        </p:nvGrpSpPr>
        <p:grpSpPr bwMode="auto">
          <a:xfrm>
            <a:off x="2349500" y="388938"/>
            <a:ext cx="684213" cy="149225"/>
            <a:chOff x="1480" y="245"/>
            <a:chExt cx="284" cy="62"/>
          </a:xfrm>
        </p:grpSpPr>
        <p:sp>
          <p:nvSpPr>
            <p:cNvPr id="111629" name="Rectangle 13"/>
            <p:cNvSpPr>
              <a:spLocks noChangeArrowheads="1"/>
            </p:cNvSpPr>
            <p:nvPr userDrawn="1"/>
          </p:nvSpPr>
          <p:spPr bwMode="auto">
            <a:xfrm>
              <a:off x="1480" y="245"/>
              <a:ext cx="62" cy="62"/>
            </a:xfrm>
            <a:prstGeom prst="rect">
              <a:avLst/>
            </a:prstGeom>
            <a:solidFill>
              <a:srgbClr val="F4672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11630" name="Rectangle 14"/>
            <p:cNvSpPr>
              <a:spLocks noChangeArrowheads="1"/>
            </p:cNvSpPr>
            <p:nvPr userDrawn="1"/>
          </p:nvSpPr>
          <p:spPr bwMode="auto">
            <a:xfrm>
              <a:off x="1554" y="245"/>
              <a:ext cx="62" cy="62"/>
            </a:xfrm>
            <a:prstGeom prst="rect">
              <a:avLst/>
            </a:prstGeom>
            <a:solidFill>
              <a:srgbClr val="C2CD2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11631" name="Rectangle 15"/>
            <p:cNvSpPr>
              <a:spLocks noChangeArrowheads="1"/>
            </p:cNvSpPr>
            <p:nvPr userDrawn="1"/>
          </p:nvSpPr>
          <p:spPr bwMode="auto">
            <a:xfrm>
              <a:off x="1628" y="245"/>
              <a:ext cx="62" cy="62"/>
            </a:xfrm>
            <a:prstGeom prst="rect">
              <a:avLst/>
            </a:prstGeom>
            <a:solidFill>
              <a:srgbClr val="FFB60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11632" name="Rectangle 16"/>
            <p:cNvSpPr>
              <a:spLocks noChangeArrowheads="1"/>
            </p:cNvSpPr>
            <p:nvPr userDrawn="1"/>
          </p:nvSpPr>
          <p:spPr bwMode="auto">
            <a:xfrm>
              <a:off x="1702" y="245"/>
              <a:ext cx="62" cy="62"/>
            </a:xfrm>
            <a:prstGeom prst="rect">
              <a:avLst/>
            </a:prstGeom>
            <a:solidFill>
              <a:srgbClr val="791D7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11634" name="Text Box 18"/>
          <p:cNvSpPr txBox="1">
            <a:spLocks noChangeArrowheads="1"/>
          </p:cNvSpPr>
          <p:nvPr/>
        </p:nvSpPr>
        <p:spPr bwMode="auto">
          <a:xfrm>
            <a:off x="168275" y="168275"/>
            <a:ext cx="20939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600">
                <a:solidFill>
                  <a:schemeClr val="bg1"/>
                </a:solidFill>
                <a:latin typeface="Arial" charset="0"/>
                <a:cs typeface="+mn-cs"/>
              </a:rPr>
              <a:t>Driving value</a:t>
            </a:r>
          </a:p>
        </p:txBody>
      </p:sp>
      <p:pic>
        <p:nvPicPr>
          <p:cNvPr id="1030" name="Picture 19" descr="GR"/>
          <p:cNvPicPr>
            <a:picLocks noChangeAspect="1" noChangeArrowheads="1"/>
          </p:cNvPicPr>
          <p:nvPr/>
        </p:nvPicPr>
        <p:blipFill>
          <a:blip r:embed="rId14" cstate="print">
            <a:lum bright="16000" contrast="12000"/>
          </a:blip>
          <a:srcRect/>
          <a:stretch>
            <a:fillRect/>
          </a:stretch>
        </p:blipFill>
        <p:spPr bwMode="auto">
          <a:xfrm>
            <a:off x="0" y="995363"/>
            <a:ext cx="5445125" cy="56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36" name="Rectangle 20"/>
          <p:cNvSpPr>
            <a:spLocks noChangeArrowheads="1"/>
          </p:cNvSpPr>
          <p:nvPr/>
        </p:nvSpPr>
        <p:spPr bwMode="auto">
          <a:xfrm>
            <a:off x="-1588" y="992188"/>
            <a:ext cx="9144001" cy="1803400"/>
          </a:xfrm>
          <a:prstGeom prst="rect">
            <a:avLst/>
          </a:prstGeom>
          <a:solidFill>
            <a:srgbClr val="C2CD23">
              <a:alpha val="8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16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5519738" y="1087438"/>
            <a:ext cx="3352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 Goes Here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814513"/>
            <a:ext cx="7929563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ltGray">
          <a:xfrm>
            <a:off x="152400" y="749300"/>
            <a:ext cx="80772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>
                <a:alpha val="64999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B4C41D"/>
        </a:buClr>
        <a:buSzPct val="75000"/>
        <a:defRPr sz="2400" i="1">
          <a:solidFill>
            <a:srgbClr val="1365A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2CD23"/>
        </a:buClr>
        <a:buSzPct val="50000"/>
        <a:buFont typeface="Wingdings" pitchFamily="2" charset="2"/>
        <a:buChar char="n"/>
        <a:defRPr sz="2200" i="1">
          <a:solidFill>
            <a:schemeClr val="bg2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B60F"/>
        </a:buClr>
        <a:buFont typeface="Arial" charset="0"/>
        <a:buChar char="»"/>
        <a:defRPr i="1">
          <a:solidFill>
            <a:schemeClr val="bg2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791D7E"/>
        </a:buClr>
        <a:buFont typeface="Arial" charset="0"/>
        <a:buChar char="–"/>
        <a:defRPr sz="1500" i="1">
          <a:solidFill>
            <a:schemeClr val="bg2"/>
          </a:solidFill>
          <a:latin typeface="Arial" charset="0"/>
        </a:defRPr>
      </a:lvl4pPr>
      <a:lvl5pPr marL="2057400" indent="-228600" algn="l" rtl="0" eaLnBrk="0" fontAlgn="base" hangingPunct="0">
        <a:lnSpc>
          <a:spcPct val="140000"/>
        </a:lnSpc>
        <a:spcBef>
          <a:spcPct val="20000"/>
        </a:spcBef>
        <a:spcAft>
          <a:spcPct val="0"/>
        </a:spcAft>
        <a:buClr>
          <a:srgbClr val="F46722"/>
        </a:buClr>
        <a:buChar char="•"/>
        <a:defRPr sz="1200" i="1">
          <a:solidFill>
            <a:schemeClr val="bg2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Char char="»"/>
        <a:defRPr sz="1600" i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Char char="»"/>
        <a:defRPr sz="1600" i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Char char="»"/>
        <a:defRPr sz="1600" i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A50021"/>
        </a:buClr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2"/>
          <p:cNvSpPr txBox="1">
            <a:spLocks noChangeArrowheads="1"/>
          </p:cNvSpPr>
          <p:nvPr/>
        </p:nvSpPr>
        <p:spPr bwMode="auto">
          <a:xfrm>
            <a:off x="7938" y="6516688"/>
            <a:ext cx="9112250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91440" bIns="9144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800">
                <a:solidFill>
                  <a:schemeClr val="bg1"/>
                </a:solidFill>
                <a:latin typeface="Arial" charset="0"/>
              </a:rPr>
              <a:t>PP.YEA-M.01  |  Rev 1.00  |  Date: 02/01/2010  |  © 2010 Yaskawa Electric America, Inc. All rights reserved.</a:t>
            </a:r>
            <a:endParaRPr lang="en-US" sz="800">
              <a:latin typeface="Arial" charset="0"/>
            </a:endParaRPr>
          </a:p>
        </p:txBody>
      </p:sp>
      <p:sp>
        <p:nvSpPr>
          <p:cNvPr id="6173" name="Rectangle 29"/>
          <p:cNvSpPr>
            <a:spLocks noGrp="1" noChangeArrowheads="1"/>
          </p:cNvSpPr>
          <p:nvPr>
            <p:ph type="title" idx="4294967295"/>
          </p:nvPr>
        </p:nvSpPr>
        <p:spPr>
          <a:xfrm>
            <a:off x="878186" y="1087438"/>
            <a:ext cx="7994352" cy="161607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RS/</a:t>
            </a:r>
            <a:r>
              <a:rPr lang="en-US" dirty="0" err="1" smtClean="0"/>
              <a:t>Logix</a:t>
            </a:r>
            <a:r>
              <a:rPr lang="en-US" dirty="0" smtClean="0"/>
              <a:t> 5000 - </a:t>
            </a:r>
            <a:br>
              <a:rPr lang="en-US" dirty="0" smtClean="0"/>
            </a:br>
            <a:r>
              <a:rPr lang="en-US" dirty="0" smtClean="0"/>
              <a:t>Parameter and Monitor Access for Ethernet/IP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2295" y="3446415"/>
            <a:ext cx="6654800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Use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176787" cy="4191000"/>
          </a:xfrm>
        </p:spPr>
        <p:txBody>
          <a:bodyPr/>
          <a:lstStyle/>
          <a:p>
            <a:pPr marL="0" indent="0"/>
            <a:r>
              <a:rPr lang="en-US" dirty="0" smtClean="0"/>
              <a:t>Using </a:t>
            </a:r>
            <a:r>
              <a:rPr lang="en-US" dirty="0" smtClean="0"/>
              <a:t>Routine – Through RS/</a:t>
            </a:r>
            <a:r>
              <a:rPr lang="en-US" dirty="0" err="1" smtClean="0"/>
              <a:t>Logix</a:t>
            </a:r>
            <a:r>
              <a:rPr lang="en-US" dirty="0" smtClean="0"/>
              <a:t> 5000</a:t>
            </a:r>
            <a:endParaRPr lang="en-US" dirty="0" smtClean="0"/>
          </a:p>
          <a:p>
            <a:pPr lvl="1"/>
            <a:r>
              <a:rPr lang="en-US" dirty="0" smtClean="0"/>
              <a:t>Toggle </a:t>
            </a:r>
            <a:r>
              <a:rPr lang="en-US" dirty="0" err="1" smtClean="0"/>
              <a:t>Yaskawa.GetValues</a:t>
            </a:r>
            <a:r>
              <a:rPr lang="en-US" dirty="0" smtClean="0"/>
              <a:t> to read values from drive</a:t>
            </a:r>
          </a:p>
          <a:p>
            <a:pPr lvl="1"/>
            <a:r>
              <a:rPr lang="en-US" dirty="0" smtClean="0"/>
              <a:t>Toggle </a:t>
            </a:r>
            <a:r>
              <a:rPr lang="en-US" dirty="0" err="1" smtClean="0"/>
              <a:t>Yaskawa.SetValues</a:t>
            </a:r>
            <a:r>
              <a:rPr lang="en-US" dirty="0" smtClean="0"/>
              <a:t> to write values to drive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517" y="3818441"/>
            <a:ext cx="78676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- Use</a:t>
            </a:r>
            <a:endParaRPr lang="en-US" dirty="0" smtClean="0">
              <a:effectLst/>
            </a:endParaRP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394070" cy="4191000"/>
          </a:xfrm>
        </p:spPr>
        <p:txBody>
          <a:bodyPr/>
          <a:lstStyle/>
          <a:p>
            <a:pPr marL="0" indent="0"/>
            <a:r>
              <a:rPr lang="en-US" dirty="0" err="1" smtClean="0"/>
              <a:t>GetValues</a:t>
            </a:r>
            <a:r>
              <a:rPr lang="en-US" dirty="0" smtClean="0"/>
              <a:t>/</a:t>
            </a:r>
            <a:r>
              <a:rPr lang="en-US" dirty="0" err="1" smtClean="0"/>
              <a:t>SetValues</a:t>
            </a:r>
            <a:r>
              <a:rPr lang="en-US" dirty="0" smtClean="0"/>
              <a:t> will populate </a:t>
            </a:r>
            <a:r>
              <a:rPr lang="en-US" dirty="0" err="1" smtClean="0"/>
              <a:t>Yaskawa.Parameters</a:t>
            </a:r>
            <a:r>
              <a:rPr lang="en-US" dirty="0" smtClean="0"/>
              <a:t>[#]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5946" y="2707192"/>
            <a:ext cx="5309008" cy="386109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Use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176787" cy="4191000"/>
          </a:xfrm>
        </p:spPr>
        <p:txBody>
          <a:bodyPr/>
          <a:lstStyle/>
          <a:p>
            <a:pPr marL="0" indent="0"/>
            <a:r>
              <a:rPr lang="en-US" dirty="0" smtClean="0"/>
              <a:t>Using </a:t>
            </a:r>
            <a:r>
              <a:rPr lang="en-US" dirty="0" smtClean="0"/>
              <a:t>Routine – Through HMI</a:t>
            </a:r>
            <a:endParaRPr lang="en-US" dirty="0" smtClean="0"/>
          </a:p>
          <a:p>
            <a:pPr lvl="1"/>
            <a:r>
              <a:rPr lang="en-US" dirty="0" smtClean="0"/>
              <a:t>Verify </a:t>
            </a:r>
            <a:r>
              <a:rPr lang="en-US" dirty="0" smtClean="0"/>
              <a:t>communication </a:t>
            </a:r>
            <a:r>
              <a:rPr lang="en-US" dirty="0" smtClean="0"/>
              <a:t>path of </a:t>
            </a:r>
            <a:r>
              <a:rPr lang="en-US" dirty="0" smtClean="0"/>
              <a:t>HMI</a:t>
            </a:r>
            <a:r>
              <a:rPr lang="en-US" dirty="0" smtClean="0"/>
              <a:t>.  </a:t>
            </a:r>
            <a:endParaRPr lang="en-US" dirty="0" smtClean="0"/>
          </a:p>
          <a:p>
            <a:pPr lvl="2"/>
            <a:r>
              <a:rPr lang="en-US" dirty="0" smtClean="0"/>
              <a:t>Check that the </a:t>
            </a:r>
            <a:r>
              <a:rPr lang="en-US" dirty="0" smtClean="0"/>
              <a:t>HMI is pointed at the PLC by clicking the </a:t>
            </a:r>
            <a:r>
              <a:rPr lang="en-US" b="1" dirty="0" smtClean="0"/>
              <a:t>Communication Setup </a:t>
            </a:r>
            <a:r>
              <a:rPr lang="en-US" dirty="0" smtClean="0"/>
              <a:t>option under </a:t>
            </a:r>
            <a:r>
              <a:rPr lang="en-US" b="1" dirty="0" err="1" smtClean="0"/>
              <a:t>RSLinx</a:t>
            </a:r>
            <a:r>
              <a:rPr lang="en-US" b="1" dirty="0" smtClean="0"/>
              <a:t> Enterprise</a:t>
            </a:r>
            <a:r>
              <a:rPr lang="en-US" dirty="0" smtClean="0"/>
              <a:t>.  </a:t>
            </a:r>
            <a:endParaRPr lang="en-US" dirty="0" smtClean="0"/>
          </a:p>
          <a:p>
            <a:pPr lvl="2"/>
            <a:r>
              <a:rPr lang="en-US" dirty="0" smtClean="0"/>
              <a:t>Check that the </a:t>
            </a:r>
            <a:r>
              <a:rPr lang="en-US" dirty="0" err="1" smtClean="0"/>
              <a:t>Yaskawa</a:t>
            </a:r>
            <a:r>
              <a:rPr lang="en-US" dirty="0" smtClean="0"/>
              <a:t> shortcut is pointed at the processor controlling </a:t>
            </a:r>
            <a:r>
              <a:rPr lang="en-US" dirty="0" smtClean="0"/>
              <a:t>VFD</a:t>
            </a: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4" cstate="print"/>
          <a:srcRect l="1021" r="1021"/>
          <a:stretch>
            <a:fillRect/>
          </a:stretch>
        </p:blipFill>
        <p:spPr bwMode="auto">
          <a:xfrm>
            <a:off x="3265283" y="3627372"/>
            <a:ext cx="4828515" cy="2913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776461"/>
            <a:ext cx="8077200" cy="9271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Use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176787" cy="4191000"/>
          </a:xfrm>
        </p:spPr>
        <p:txBody>
          <a:bodyPr/>
          <a:lstStyle/>
          <a:p>
            <a:pPr marL="0" indent="0"/>
            <a:r>
              <a:rPr lang="en-US" dirty="0" smtClean="0"/>
              <a:t>Using </a:t>
            </a:r>
            <a:r>
              <a:rPr lang="en-US" dirty="0" smtClean="0"/>
              <a:t>Routine – Through HMI</a:t>
            </a:r>
            <a:endParaRPr lang="en-US" dirty="0" smtClean="0"/>
          </a:p>
          <a:p>
            <a:pPr lvl="1"/>
            <a:r>
              <a:rPr lang="en-US" dirty="0" smtClean="0"/>
              <a:t>Set Slot Ethernet/IP card is located in</a:t>
            </a:r>
            <a:r>
              <a:rPr lang="en-US" b="1" dirty="0" smtClean="0"/>
              <a:t> </a:t>
            </a:r>
            <a:r>
              <a:rPr lang="en-US" dirty="0" smtClean="0"/>
              <a:t>– Slot box</a:t>
            </a:r>
          </a:p>
          <a:p>
            <a:pPr lvl="1"/>
            <a:r>
              <a:rPr lang="en-US" dirty="0" smtClean="0"/>
              <a:t>Set Drive IP address – IP Address box</a:t>
            </a:r>
          </a:p>
        </p:txBody>
      </p:sp>
      <p:pic>
        <p:nvPicPr>
          <p:cNvPr id="5" name="Picture Placeholder 4"/>
          <p:cNvPicPr>
            <a:picLocks noChangeAspect="1" noChangeArrowheads="1"/>
          </p:cNvPicPr>
          <p:nvPr/>
        </p:nvPicPr>
        <p:blipFill>
          <a:blip r:embed="rId4" cstate="print"/>
          <a:srcRect t="26" b="26"/>
          <a:stretch>
            <a:fillRect/>
          </a:stretch>
        </p:blipFill>
        <p:spPr bwMode="auto">
          <a:xfrm>
            <a:off x="1125648" y="3126693"/>
            <a:ext cx="6524530" cy="342062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408222" y="3367889"/>
            <a:ext cx="796705" cy="389299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39632" y="3375434"/>
            <a:ext cx="2138126" cy="46166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776461"/>
            <a:ext cx="8077200" cy="9271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Use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855797" cy="4191000"/>
          </a:xfrm>
        </p:spPr>
        <p:txBody>
          <a:bodyPr/>
          <a:lstStyle/>
          <a:p>
            <a:pPr marL="0" indent="0"/>
            <a:r>
              <a:rPr lang="en-US" dirty="0" smtClean="0"/>
              <a:t>Using </a:t>
            </a:r>
            <a:r>
              <a:rPr lang="en-US" dirty="0" smtClean="0"/>
              <a:t>Routine – Through HMI</a:t>
            </a:r>
            <a:endParaRPr lang="en-US" dirty="0" smtClean="0"/>
          </a:p>
          <a:p>
            <a:pPr lvl="1"/>
            <a:r>
              <a:rPr lang="en-US" dirty="0" smtClean="0"/>
              <a:t>Read drive parameters by pressing </a:t>
            </a:r>
            <a:r>
              <a:rPr lang="en-US" b="1" dirty="0" smtClean="0"/>
              <a:t>Get Parameters </a:t>
            </a:r>
            <a:r>
              <a:rPr lang="en-US" dirty="0" smtClean="0"/>
              <a:t>button</a:t>
            </a:r>
            <a:endParaRPr lang="en-US" dirty="0" smtClean="0"/>
          </a:p>
          <a:p>
            <a:pPr lvl="1"/>
            <a:r>
              <a:rPr lang="en-US" dirty="0" smtClean="0"/>
              <a:t>Write drive </a:t>
            </a:r>
            <a:r>
              <a:rPr lang="en-US" dirty="0" smtClean="0"/>
              <a:t>parameters by pressing </a:t>
            </a:r>
            <a:r>
              <a:rPr lang="en-US" b="1" dirty="0" smtClean="0"/>
              <a:t>Set Parameters </a:t>
            </a:r>
            <a:r>
              <a:rPr lang="en-US" dirty="0" smtClean="0"/>
              <a:t>button</a:t>
            </a:r>
            <a:endParaRPr lang="en-US" dirty="0" smtClean="0"/>
          </a:p>
        </p:txBody>
      </p:sp>
      <p:pic>
        <p:nvPicPr>
          <p:cNvPr id="5" name="Picture Placeholder 4"/>
          <p:cNvPicPr>
            <a:picLocks noChangeAspect="1" noChangeArrowheads="1"/>
          </p:cNvPicPr>
          <p:nvPr/>
        </p:nvPicPr>
        <p:blipFill>
          <a:blip r:embed="rId4" cstate="print"/>
          <a:srcRect t="26" b="26"/>
          <a:stretch>
            <a:fillRect/>
          </a:stretch>
        </p:blipFill>
        <p:spPr bwMode="auto">
          <a:xfrm>
            <a:off x="1170916" y="3153853"/>
            <a:ext cx="6524530" cy="342062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1403288" y="3376942"/>
            <a:ext cx="977773" cy="46172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498880" y="3366381"/>
            <a:ext cx="1024550" cy="46166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776461"/>
            <a:ext cx="8077200" cy="9271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Use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855797" cy="4191000"/>
          </a:xfrm>
        </p:spPr>
        <p:txBody>
          <a:bodyPr/>
          <a:lstStyle/>
          <a:p>
            <a:pPr marL="0" indent="0"/>
            <a:r>
              <a:rPr lang="en-US" dirty="0" smtClean="0"/>
              <a:t>Using </a:t>
            </a:r>
            <a:r>
              <a:rPr lang="en-US" dirty="0" smtClean="0"/>
              <a:t>Routine – Through HMI</a:t>
            </a:r>
            <a:endParaRPr lang="en-US" dirty="0" smtClean="0"/>
          </a:p>
          <a:p>
            <a:pPr lvl="1"/>
            <a:r>
              <a:rPr lang="en-US" dirty="0" smtClean="0"/>
              <a:t>Read drive monitor by pressing </a:t>
            </a:r>
            <a:r>
              <a:rPr lang="en-US" b="1" dirty="0" smtClean="0"/>
              <a:t>Updating Values </a:t>
            </a:r>
            <a:r>
              <a:rPr lang="en-US" dirty="0" smtClean="0"/>
              <a:t>button</a:t>
            </a:r>
            <a:endParaRPr lang="en-US" dirty="0" smtClean="0"/>
          </a:p>
          <a:p>
            <a:pPr lvl="1"/>
            <a:r>
              <a:rPr lang="en-US" dirty="0" smtClean="0"/>
              <a:t>Set automatic update by pressing </a:t>
            </a:r>
            <a:r>
              <a:rPr lang="en-US" b="1" dirty="0" smtClean="0"/>
              <a:t>Auto Update </a:t>
            </a:r>
            <a:r>
              <a:rPr lang="en-US" dirty="0" smtClean="0"/>
              <a:t>button</a:t>
            </a:r>
          </a:p>
          <a:p>
            <a:pPr lvl="2"/>
            <a:r>
              <a:rPr lang="en-US" dirty="0" smtClean="0"/>
              <a:t>10 sec auto update</a:t>
            </a: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3476531" y="3123447"/>
            <a:ext cx="5386812" cy="3395804"/>
            <a:chOff x="1734493" y="3115623"/>
            <a:chExt cx="5417745" cy="3421734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34493" y="3115623"/>
              <a:ext cx="5417745" cy="3421734"/>
            </a:xfrm>
            <a:prstGeom prst="rect">
              <a:avLst/>
            </a:prstGeom>
            <a:noFill/>
            <a:ln w="1">
              <a:noFill/>
              <a:miter lim="800000"/>
              <a:headEnd/>
              <a:tailEnd type="none" w="med" len="med"/>
            </a:ln>
            <a:effectLst/>
          </p:spPr>
        </p:pic>
        <p:sp>
          <p:nvSpPr>
            <p:cNvPr id="6" name="Rectangle 5"/>
            <p:cNvSpPr/>
            <p:nvPr/>
          </p:nvSpPr>
          <p:spPr bwMode="auto">
            <a:xfrm>
              <a:off x="1937442" y="3349782"/>
              <a:ext cx="814811" cy="461665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91440" rIns="91440" bIns="9144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1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6182008" y="3348274"/>
              <a:ext cx="816321" cy="461665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91440" rIns="91440" bIns="9144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1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34" charset="-128"/>
              </a:endParaRP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2" y="1814513"/>
            <a:ext cx="3586680" cy="4191000"/>
          </a:xfrm>
        </p:spPr>
        <p:txBody>
          <a:bodyPr/>
          <a:lstStyle/>
          <a:p>
            <a:pPr marL="0" indent="0"/>
            <a:r>
              <a:rPr lang="en-US" dirty="0" smtClean="0"/>
              <a:t>Access to Drive Parameters and Monitors Through RS/Logix5000</a:t>
            </a:r>
          </a:p>
          <a:p>
            <a:pPr lvl="1"/>
            <a:r>
              <a:rPr lang="en-US" dirty="0" smtClean="0"/>
              <a:t>Control Tags</a:t>
            </a:r>
          </a:p>
          <a:p>
            <a:pPr lvl="2"/>
            <a:r>
              <a:rPr lang="en-US" dirty="0" err="1" smtClean="0"/>
              <a:t>Yaskawa.Parameters</a:t>
            </a:r>
            <a:endParaRPr lang="en-US" dirty="0" smtClean="0"/>
          </a:p>
          <a:p>
            <a:pPr lvl="3">
              <a:buClr>
                <a:srgbClr val="F47D30"/>
              </a:buClr>
            </a:pPr>
            <a:r>
              <a:rPr lang="en-US" dirty="0" smtClean="0"/>
              <a:t>Access to commonly accessed parameters</a:t>
            </a:r>
          </a:p>
          <a:p>
            <a:pPr lvl="2"/>
            <a:r>
              <a:rPr lang="en-US" dirty="0" err="1" smtClean="0"/>
              <a:t>Yaskawa.Monitors</a:t>
            </a:r>
            <a:endParaRPr lang="en-US" dirty="0" smtClean="0"/>
          </a:p>
          <a:p>
            <a:pPr lvl="3">
              <a:buClr>
                <a:srgbClr val="F47D30"/>
              </a:buClr>
            </a:pPr>
            <a:r>
              <a:rPr lang="en-US" dirty="0" smtClean="0"/>
              <a:t>Access to commonly accessed </a:t>
            </a:r>
            <a:r>
              <a:rPr lang="en-US" dirty="0" smtClean="0"/>
              <a:t>monitors and fault trace information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4992" y="1964602"/>
            <a:ext cx="5309008" cy="3861097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Faceplate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Access to Drive Parameters Through HMI</a:t>
            </a:r>
          </a:p>
        </p:txBody>
      </p:sp>
      <p:pic>
        <p:nvPicPr>
          <p:cNvPr id="4" name="Picture Placeholder 4"/>
          <p:cNvPicPr>
            <a:picLocks noChangeAspect="1" noChangeArrowheads="1"/>
          </p:cNvPicPr>
          <p:nvPr/>
        </p:nvPicPr>
        <p:blipFill>
          <a:blip r:embed="rId4" cstate="print"/>
          <a:srcRect t="26" b="26"/>
          <a:stretch>
            <a:fillRect/>
          </a:stretch>
        </p:blipFill>
        <p:spPr bwMode="auto">
          <a:xfrm>
            <a:off x="546226" y="2341986"/>
            <a:ext cx="7848600" cy="4114800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Faceplate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Access to Drive Monitors Through HMI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8858" y="2264120"/>
            <a:ext cx="6866298" cy="4336609"/>
          </a:xfrm>
          <a:prstGeom prst="rect">
            <a:avLst/>
          </a:prstGeom>
          <a:noFill/>
          <a:ln w="1">
            <a:noFill/>
            <a:miter lim="800000"/>
            <a:headEnd/>
            <a:tailEnd type="none" w="med" len="med"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Import Program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2" y="1814513"/>
            <a:ext cx="3523306" cy="4191000"/>
          </a:xfrm>
        </p:spPr>
        <p:txBody>
          <a:bodyPr/>
          <a:lstStyle/>
          <a:p>
            <a:pPr marL="0" indent="0"/>
            <a:r>
              <a:rPr lang="en-US" dirty="0" smtClean="0"/>
              <a:t>Import Program into RS/Logix5000</a:t>
            </a:r>
          </a:p>
          <a:p>
            <a:pPr lvl="1"/>
            <a:r>
              <a:rPr lang="en-US" dirty="0" smtClean="0"/>
              <a:t>Right Click </a:t>
            </a:r>
            <a:r>
              <a:rPr lang="en-US" b="1" dirty="0" smtClean="0"/>
              <a:t>Main Task</a:t>
            </a:r>
          </a:p>
          <a:p>
            <a:pPr lvl="1"/>
            <a:r>
              <a:rPr lang="en-US" dirty="0" smtClean="0"/>
              <a:t>Click</a:t>
            </a:r>
            <a:r>
              <a:rPr lang="en-US" b="1" dirty="0" smtClean="0"/>
              <a:t> Import Program…</a:t>
            </a:r>
          </a:p>
        </p:txBody>
      </p:sp>
      <p:pic>
        <p:nvPicPr>
          <p:cNvPr id="5" name="Picture 15"/>
          <p:cNvPicPr>
            <a:picLocks noChangeAspect="1" noChangeArrowheads="1"/>
          </p:cNvPicPr>
          <p:nvPr/>
        </p:nvPicPr>
        <p:blipFill>
          <a:blip r:embed="rId4" cstate="print"/>
          <a:srcRect t="16200" b="16200"/>
          <a:stretch>
            <a:fillRect/>
          </a:stretch>
        </p:blipFill>
        <p:spPr bwMode="auto">
          <a:xfrm>
            <a:off x="3657600" y="1979848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Import Program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3930711" cy="4191000"/>
          </a:xfrm>
        </p:spPr>
        <p:txBody>
          <a:bodyPr/>
          <a:lstStyle/>
          <a:p>
            <a:pPr marL="0" indent="0"/>
            <a:r>
              <a:rPr lang="en-US" dirty="0" smtClean="0"/>
              <a:t>Import Program into RS/Logix5000</a:t>
            </a:r>
          </a:p>
          <a:p>
            <a:pPr lvl="1"/>
            <a:r>
              <a:rPr lang="en-US" dirty="0" smtClean="0"/>
              <a:t>Navigate to program location</a:t>
            </a:r>
            <a:endParaRPr lang="en-US" b="1" dirty="0" smtClean="0"/>
          </a:p>
          <a:p>
            <a:pPr lvl="1"/>
            <a:r>
              <a:rPr lang="en-US" dirty="0" smtClean="0"/>
              <a:t>Select program – e.g. Yaskawa_LadderR2</a:t>
            </a:r>
          </a:p>
          <a:p>
            <a:pPr lvl="1"/>
            <a:r>
              <a:rPr lang="en-US" dirty="0" smtClean="0"/>
              <a:t>Click</a:t>
            </a:r>
            <a:r>
              <a:rPr lang="en-US" b="1" dirty="0" smtClean="0"/>
              <a:t> Import…</a:t>
            </a:r>
          </a:p>
        </p:txBody>
      </p:sp>
      <p:pic>
        <p:nvPicPr>
          <p:cNvPr id="6" name="Picture 16"/>
          <p:cNvPicPr>
            <a:picLocks noChangeAspect="1" noChangeArrowheads="1"/>
          </p:cNvPicPr>
          <p:nvPr/>
        </p:nvPicPr>
        <p:blipFill>
          <a:blip r:embed="rId4" cstate="print"/>
          <a:srcRect t="4970" b="4970"/>
          <a:stretch>
            <a:fillRect/>
          </a:stretch>
        </p:blipFill>
        <p:spPr bwMode="auto">
          <a:xfrm>
            <a:off x="4155541" y="2220400"/>
            <a:ext cx="4988459" cy="383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Import Program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3930711" cy="4191000"/>
          </a:xfrm>
        </p:spPr>
        <p:txBody>
          <a:bodyPr/>
          <a:lstStyle/>
          <a:p>
            <a:pPr marL="0" indent="0"/>
            <a:r>
              <a:rPr lang="en-US" dirty="0" smtClean="0"/>
              <a:t>Import Program into RS/Logix5000</a:t>
            </a:r>
          </a:p>
          <a:p>
            <a:pPr lvl="1"/>
            <a:r>
              <a:rPr lang="en-US" dirty="0" smtClean="0"/>
              <a:t>Click </a:t>
            </a:r>
            <a:r>
              <a:rPr lang="en-US" b="1" dirty="0" smtClean="0"/>
              <a:t>OK</a:t>
            </a:r>
            <a:r>
              <a:rPr lang="en-US" dirty="0" smtClean="0"/>
              <a:t> on the Import Configuration screen</a:t>
            </a:r>
            <a:endParaRPr lang="en-US" b="1" dirty="0" smtClean="0"/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4" cstate="print"/>
          <a:srcRect l="1655" r="1655"/>
          <a:stretch>
            <a:fillRect/>
          </a:stretch>
        </p:blipFill>
        <p:spPr bwMode="auto">
          <a:xfrm>
            <a:off x="4071839" y="2118510"/>
            <a:ext cx="5072161" cy="3804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Import Program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3930711" cy="4191000"/>
          </a:xfrm>
        </p:spPr>
        <p:txBody>
          <a:bodyPr/>
          <a:lstStyle/>
          <a:p>
            <a:pPr marL="0" indent="0"/>
            <a:r>
              <a:rPr lang="en-US" dirty="0" smtClean="0"/>
              <a:t>Import Program into RS/Logix5000</a:t>
            </a:r>
          </a:p>
          <a:p>
            <a:pPr lvl="1"/>
            <a:r>
              <a:rPr lang="en-US" dirty="0" smtClean="0"/>
              <a:t>Ladder logic now located under Main Task tree</a:t>
            </a:r>
            <a:endParaRPr lang="en-US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405" y="2511110"/>
            <a:ext cx="4511074" cy="186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5006566" y="3422209"/>
            <a:ext cx="2788468" cy="64918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91440" rIns="91440" bIns="9144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1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3" name="Rectangle 2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/>
              </a:rPr>
              <a:t>Routines – Use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4294967295"/>
          </p:nvPr>
        </p:nvSpPr>
        <p:spPr>
          <a:xfrm>
            <a:off x="152401" y="1814513"/>
            <a:ext cx="8176787" cy="4191000"/>
          </a:xfrm>
        </p:spPr>
        <p:txBody>
          <a:bodyPr/>
          <a:lstStyle/>
          <a:p>
            <a:pPr marL="0" indent="0"/>
            <a:r>
              <a:rPr lang="en-US" dirty="0" smtClean="0"/>
              <a:t>Using </a:t>
            </a:r>
            <a:r>
              <a:rPr lang="en-US" dirty="0" smtClean="0"/>
              <a:t>Routine – Through RS/</a:t>
            </a:r>
            <a:r>
              <a:rPr lang="en-US" dirty="0" err="1" smtClean="0"/>
              <a:t>Logix</a:t>
            </a:r>
            <a:r>
              <a:rPr lang="en-US" dirty="0" smtClean="0"/>
              <a:t> 5000</a:t>
            </a:r>
            <a:endParaRPr lang="en-US" dirty="0" smtClean="0"/>
          </a:p>
          <a:p>
            <a:pPr lvl="1"/>
            <a:r>
              <a:rPr lang="en-US" dirty="0" smtClean="0"/>
              <a:t>Set Slot Ethernet/IP card is located in</a:t>
            </a:r>
            <a:r>
              <a:rPr lang="en-US" b="1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Yaskawa.Slot</a:t>
            </a:r>
            <a:endParaRPr lang="en-US" dirty="0" smtClean="0"/>
          </a:p>
          <a:p>
            <a:pPr lvl="1"/>
            <a:r>
              <a:rPr lang="en-US" dirty="0" smtClean="0"/>
              <a:t>Set Drive IP address – </a:t>
            </a:r>
            <a:r>
              <a:rPr lang="en-US" dirty="0" err="1" smtClean="0"/>
              <a:t>Yaskawa.CommsPath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3306" y="3990458"/>
            <a:ext cx="8382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5190"/>
  <p:tag name="PUBLISH_TITLE" val="eLM.A1000.01"/>
  <p:tag name="ARTICULATE_PUBLISH_PATH" val="C:\Documents and Settings\paula\My Documents\Classes\A1000\eLM Test"/>
  <p:tag name="ARTICULATE_LOGO" val="ArticulateLogo.jpg"/>
  <p:tag name="ARTICULATE_PRESENTER" val="Paul Avery"/>
  <p:tag name="ARTICULATE_PRESENTER_GUID" val="6F93AEBA2A36"/>
  <p:tag name="ARTICULATE_LMS" val="0"/>
  <p:tag name="ARTICULATE_TEMPLATE" val="Yaskawa e-Learning"/>
  <p:tag name="ARTICULATE_TEMPLATE_GUID" val="4e127ce1-42fc-4f78-84f8-c1c9dcf89deb"/>
  <p:tag name="LMS_PUBLISH" val="No"/>
  <p:tag name="PRESENTER_PREVIEW_MODE" val="0"/>
  <p:tag name="PRESENTER_PREVIEW_START" val="1"/>
  <p:tag name="PLAYERLOGOHEIGHT" val="22"/>
  <p:tag name="PLAYERLOGOWIDTH" val="244"/>
  <p:tag name="LAUNCHINNEWWINDOW" val="1"/>
  <p:tag name="LASTPUBLISHED" val="C:\Documents and Settings\paula\My Documents\Classes\A1000\eLM Test\eLM.A1000.01\launcher.html"/>
  <p:tag name="ARTICULATE_PRESENTER_VERSION" val="6"/>
  <p:tag name="PRESENTATION_PLAYLIST_COUNT" val="0"/>
  <p:tag name="PRESENTATION_PRESENTER_SLIDE_LEVEL" val="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f10488df-6f14-4558-9246-6d8446e8a2c8"/>
  <p:tag name="ARTICULATE_SLIDE_NAV" val="1"/>
  <p:tag name="ARTICULATE_SLIDE_PAUSE" val="0"/>
  <p:tag name="ARTICULATE_NAV_LEVEL" val="1"/>
  <p:tag name="ARTICULATE_PLAYLIST_ID" val="-1"/>
  <p:tag name="ARTICULATE_LOCK_SLID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19632be-568d-426c-b1a1-34f2dea6fcaa"/>
  <p:tag name="ARTICULATE_SLIDE_NAV" val="2"/>
  <p:tag name="ARTICULATE_SLIDE_PAUSE" val="1"/>
  <p:tag name="ARTICULATE_NAV_LEVEL" val="1"/>
  <p:tag name="ARTICULATE_PLAYLIST_ID" val="-1"/>
  <p:tag name="ARTICULATE_LOCK_SLIDE" val="0"/>
</p:tagLst>
</file>

<file path=ppt/theme/theme1.xml><?xml version="1.0" encoding="utf-8"?>
<a:theme xmlns:a="http://schemas.openxmlformats.org/drawingml/2006/main" name="PP.YAI-D.01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TTS Template 2007 LIVE CLASS Rev1.01">
  <a:themeElements>
    <a:clrScheme name="TTS Template 2007 LIVE CLASS Rev1.0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TTS Template 2007 LIVE CLASS Rev1.01">
      <a:majorFont>
        <a:latin typeface="Arial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91440" rIns="91440" bIns="91440" numCol="1" rtlCol="0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sz="18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91440" rIns="91440" bIns="9144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buNone/>
          <a:defRPr sz="1400" dirty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TTS Template 2007 LIVE CLASS Rev1.0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S Template 2007 LIVE CLASS Rev1.0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S Template 2007 LIVE CLASS Rev1.01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PP.YAI-D.01</Template>
  <TotalTime>300</TotalTime>
  <Words>364</Words>
  <Application>Microsoft Office PowerPoint</Application>
  <PresentationFormat>On-screen Show (4:3)</PresentationFormat>
  <Paragraphs>90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Wingdings</vt:lpstr>
      <vt:lpstr>Arial Unicode MS</vt:lpstr>
      <vt:lpstr>Times New Roman</vt:lpstr>
      <vt:lpstr>Arial Narrow</vt:lpstr>
      <vt:lpstr>PP.YAI-D.01</vt:lpstr>
      <vt:lpstr>3_TTS Template 2007 LIVE CLASS Rev1.01</vt:lpstr>
      <vt:lpstr>RS/Logix 5000 -  Parameter and Monitor Access for Ethernet/IP</vt:lpstr>
      <vt:lpstr>Routines</vt:lpstr>
      <vt:lpstr>Faceplate</vt:lpstr>
      <vt:lpstr>Faceplate</vt:lpstr>
      <vt:lpstr>Routines – Import Program</vt:lpstr>
      <vt:lpstr>Routines – Import Program</vt:lpstr>
      <vt:lpstr>Routines – Import Program</vt:lpstr>
      <vt:lpstr>Routines – Import Program</vt:lpstr>
      <vt:lpstr>Routines – Use</vt:lpstr>
      <vt:lpstr>Routines – Use</vt:lpstr>
      <vt:lpstr>Routines - Use</vt:lpstr>
      <vt:lpstr>Routines – Use</vt:lpstr>
      <vt:lpstr>Routines – Use</vt:lpstr>
      <vt:lpstr>Routines – Use</vt:lpstr>
      <vt:lpstr>Routines – Use</vt:lpstr>
    </vt:vector>
  </TitlesOfParts>
  <Company>Yaskawa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Title Goes Here</dc:title>
  <dc:subject>Motion PowerPoint Template</dc:subject>
  <dc:creator>edward_tom</dc:creator>
  <cp:keywords>motion, powerpoint, template</cp:keywords>
  <cp:lastModifiedBy>edward_tom</cp:lastModifiedBy>
  <cp:revision>36</cp:revision>
  <dcterms:created xsi:type="dcterms:W3CDTF">2012-05-14T15:50:23Z</dcterms:created>
  <dcterms:modified xsi:type="dcterms:W3CDTF">2012-05-15T16:23:00Z</dcterms:modified>
  <cp:category>Motion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eLM.A1000.01</vt:lpwstr>
  </property>
  <property fmtid="{D5CDD505-2E9C-101B-9397-08002B2CF9AE}" pid="4" name="ArticulateGUID">
    <vt:lpwstr>B48E6E8E-7857-4CD6-BCCC-72E2686967E3</vt:lpwstr>
  </property>
  <property fmtid="{D5CDD505-2E9C-101B-9397-08002B2CF9AE}" pid="5" name="ArticulateProjectFull">
    <vt:lpwstr>E:\eLM.A1000.01- 600Volt to 25HP.ppta</vt:lpwstr>
  </property>
</Properties>
</file>